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 Bold" panose="020B0803050000020004" pitchFamily="34" charset="0"/>
      <p:regular r:id="rId24"/>
      <p:bold r:id="rId25"/>
    </p:embeddedFont>
    <p:embeddedFont>
      <p:font typeface="Fira Sans Light" panose="020F0302020204030204" pitchFamily="34" charset="0"/>
      <p:regular r:id="rId26"/>
      <p:italic r:id="rId27"/>
    </p:embeddedFont>
    <p:embeddedFont>
      <p:font typeface="Fira Sans Medium" panose="020F0502020204030204" pitchFamily="34" charset="0"/>
      <p:regular r:id="rId28"/>
      <p:italic r:id="rId29"/>
    </p:embeddedFont>
    <p:embeddedFont>
      <p:font typeface="Montserrat Classic" pitchFamily="2" charset="77"/>
      <p:regular r:id="rId30"/>
    </p:embeddedFont>
    <p:embeddedFont>
      <p:font typeface="Montserrat Classic Bold" pitchFamily="2" charset="77"/>
      <p:regular r:id="rId31"/>
      <p:bold r:id="rId32"/>
    </p:embeddedFont>
    <p:embeddedFont>
      <p:font typeface="Suez One" pitchFamily="2" charset="-79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5986" autoAdjust="0"/>
  </p:normalViewPr>
  <p:slideViewPr>
    <p:cSldViewPr>
      <p:cViewPr varScale="1">
        <p:scale>
          <a:sx n="82" d="100"/>
          <a:sy n="82" d="100"/>
        </p:scale>
        <p:origin x="50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F1752C6-FE42-0249-8DEC-2A5B43A6587B}" type="datetimeFigureOut">
              <a:rPr lang="he-IL" smtClean="0"/>
              <a:t>ג'.אלול.תשפ"ג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BCF1FA2-4DF3-2B43-BC5B-197B1EBA74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929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F1FA2-4DF3-2B43-BC5B-197B1EBA74CD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7365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F1FA2-4DF3-2B43-BC5B-197B1EBA74CD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936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F1FA2-4DF3-2B43-BC5B-197B1EBA74CD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678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F1FA2-4DF3-2B43-BC5B-197B1EBA74CD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994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F1FA2-4DF3-2B43-BC5B-197B1EBA74CD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6870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F1FA2-4DF3-2B43-BC5B-197B1EBA74CD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4723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F1FA2-4DF3-2B43-BC5B-197B1EBA74CD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584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4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88685" y="-5401106"/>
            <a:ext cx="12906806" cy="129068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81574">
            <a:off x="9849516" y="2766381"/>
            <a:ext cx="15975639" cy="129838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014177" y="8181451"/>
            <a:ext cx="6541281" cy="14271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527822" y="629812"/>
            <a:ext cx="3731478" cy="37314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7249775" y="9258300"/>
            <a:ext cx="1027383" cy="102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43410" y="1334124"/>
            <a:ext cx="7994715" cy="46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Classic Bold"/>
              </a:rPr>
              <a:t>Statistical Inference &amp; Data Mining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5044" y="8530480"/>
            <a:ext cx="5696043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Efi Korenfeld &amp; Saar Ben-Yochana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43410" y="2781301"/>
            <a:ext cx="8738098" cy="236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9999" dirty="0">
                <a:solidFill>
                  <a:srgbClr val="FFFFFF"/>
                </a:solidFill>
                <a:latin typeface="Montserrat Classic Bold"/>
              </a:rPr>
              <a:t>iWildCam 2019 Contest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202356">
            <a:off x="10070545" y="-7167644"/>
            <a:ext cx="9646753" cy="96467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00000" flipH="1" flipV="1">
            <a:off x="10168747" y="-5197216"/>
            <a:ext cx="12789569" cy="1039443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968811"/>
            <a:ext cx="1219024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The performance achieved using MobileNet V3 pre-trained object detector is: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006113" y="3803455"/>
            <a:ext cx="1600720" cy="1600720"/>
            <a:chOff x="0" y="0"/>
            <a:chExt cx="2134293" cy="2134293"/>
          </a:xfrm>
        </p:grpSpPr>
        <p:sp>
          <p:nvSpPr>
            <p:cNvPr id="6" name="TextBox 6"/>
            <p:cNvSpPr txBox="1"/>
            <p:nvPr/>
          </p:nvSpPr>
          <p:spPr>
            <a:xfrm>
              <a:off x="454484" y="707507"/>
              <a:ext cx="1317365" cy="6701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82"/>
                </a:lnSpc>
              </a:pPr>
              <a:r>
                <a:rPr lang="en-US" sz="2987" dirty="0">
                  <a:solidFill>
                    <a:srgbClr val="000000"/>
                  </a:solidFill>
                  <a:cs typeface="Suez One"/>
                </a:rPr>
                <a:t>‎81.7‎%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134293" cy="2134293"/>
              <a:chOff x="0" y="0"/>
              <a:chExt cx="2540000" cy="254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-87811" y="7585"/>
                <a:ext cx="2705823" cy="2611368"/>
              </a:xfrm>
              <a:custGeom>
                <a:avLst/>
                <a:gdLst/>
                <a:ahLst/>
                <a:cxnLst/>
                <a:rect l="l" t="t" r="r" b="b"/>
                <a:pathLst>
                  <a:path w="2705823" h="2611368">
                    <a:moveTo>
                      <a:pt x="1581929" y="12346"/>
                    </a:moveTo>
                    <a:cubicBezTo>
                      <a:pt x="2094857" y="104306"/>
                      <a:pt x="2499557" y="500268"/>
                      <a:pt x="2602690" y="1011067"/>
                    </a:cubicBezTo>
                    <a:cubicBezTo>
                      <a:pt x="2705823" y="1521866"/>
                      <a:pt x="2486457" y="2043830"/>
                      <a:pt x="2049391" y="2327599"/>
                    </a:cubicBezTo>
                    <a:cubicBezTo>
                      <a:pt x="1612325" y="2611368"/>
                      <a:pt x="1046265" y="2599348"/>
                      <a:pt x="621638" y="2297282"/>
                    </a:cubicBezTo>
                    <a:cubicBezTo>
                      <a:pt x="197012" y="1995216"/>
                      <a:pt x="0" y="1464410"/>
                      <a:pt x="124723" y="958450"/>
                    </a:cubicBezTo>
                    <a:cubicBezTo>
                      <a:pt x="140765" y="892099"/>
                      <a:pt x="191082" y="839402"/>
                      <a:pt x="256622" y="820315"/>
                    </a:cubicBezTo>
                    <a:cubicBezTo>
                      <a:pt x="322162" y="801227"/>
                      <a:pt x="392905" y="818666"/>
                      <a:pt x="442064" y="866027"/>
                    </a:cubicBezTo>
                    <a:cubicBezTo>
                      <a:pt x="491224" y="913389"/>
                      <a:pt x="511284" y="983434"/>
                      <a:pt x="494650" y="1049639"/>
                    </a:cubicBezTo>
                    <a:cubicBezTo>
                      <a:pt x="407344" y="1403812"/>
                      <a:pt x="545252" y="1775376"/>
                      <a:pt x="842490" y="1986822"/>
                    </a:cubicBezTo>
                    <a:cubicBezTo>
                      <a:pt x="1139729" y="2198268"/>
                      <a:pt x="1535971" y="2206682"/>
                      <a:pt x="1841917" y="2008044"/>
                    </a:cubicBezTo>
                    <a:cubicBezTo>
                      <a:pt x="2147863" y="1809406"/>
                      <a:pt x="2301419" y="1444030"/>
                      <a:pt x="2229226" y="1086471"/>
                    </a:cubicBezTo>
                    <a:cubicBezTo>
                      <a:pt x="2157033" y="728912"/>
                      <a:pt x="1873743" y="451739"/>
                      <a:pt x="1514693" y="387367"/>
                    </a:cubicBezTo>
                    <a:cubicBezTo>
                      <a:pt x="1447449" y="375621"/>
                      <a:pt x="1391629" y="328794"/>
                      <a:pt x="1368370" y="264616"/>
                    </a:cubicBezTo>
                    <a:cubicBezTo>
                      <a:pt x="1345111" y="200438"/>
                      <a:pt x="1357969" y="128720"/>
                      <a:pt x="1402074" y="76619"/>
                    </a:cubicBezTo>
                    <a:cubicBezTo>
                      <a:pt x="1446180" y="24519"/>
                      <a:pt x="1514792" y="0"/>
                      <a:pt x="1581929" y="12346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8007238" y="3803455"/>
            <a:ext cx="1600720" cy="1600720"/>
            <a:chOff x="0" y="0"/>
            <a:chExt cx="2134293" cy="2134293"/>
          </a:xfrm>
        </p:grpSpPr>
        <p:sp>
          <p:nvSpPr>
            <p:cNvPr id="11" name="TextBox 11"/>
            <p:cNvSpPr txBox="1"/>
            <p:nvPr/>
          </p:nvSpPr>
          <p:spPr>
            <a:xfrm>
              <a:off x="576144" y="707507"/>
              <a:ext cx="1142738" cy="6701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82"/>
                </a:lnSpc>
              </a:pPr>
              <a:r>
                <a:rPr lang="en-US" sz="2987" dirty="0">
                  <a:solidFill>
                    <a:srgbClr val="000000"/>
                  </a:solidFill>
                  <a:cs typeface="Suez One"/>
                </a:rPr>
                <a:t>‎7.5‎%</a:t>
              </a: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2134293" cy="2134293"/>
              <a:chOff x="0" y="0"/>
              <a:chExt cx="2540000" cy="254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1257300" y="7585"/>
                <a:ext cx="524071" cy="430572"/>
              </a:xfrm>
              <a:custGeom>
                <a:avLst/>
                <a:gdLst/>
                <a:ahLst/>
                <a:cxnLst/>
                <a:rect l="l" t="t" r="r" b="b"/>
                <a:pathLst>
                  <a:path w="524071" h="430572">
                    <a:moveTo>
                      <a:pt x="236818" y="12346"/>
                    </a:moveTo>
                    <a:cubicBezTo>
                      <a:pt x="284040" y="20813"/>
                      <a:pt x="330746" y="31948"/>
                      <a:pt x="376708" y="45699"/>
                    </a:cubicBezTo>
                    <a:cubicBezTo>
                      <a:pt x="442194" y="64972"/>
                      <a:pt x="492362" y="117810"/>
                      <a:pt x="508216" y="184206"/>
                    </a:cubicBezTo>
                    <a:cubicBezTo>
                      <a:pt x="524070" y="250602"/>
                      <a:pt x="503187" y="320406"/>
                      <a:pt x="453473" y="367187"/>
                    </a:cubicBezTo>
                    <a:cubicBezTo>
                      <a:pt x="403760" y="413967"/>
                      <a:pt x="332816" y="430572"/>
                      <a:pt x="267506" y="410714"/>
                    </a:cubicBezTo>
                    <a:cubicBezTo>
                      <a:pt x="235332" y="401088"/>
                      <a:pt x="202638" y="393293"/>
                      <a:pt x="169582" y="387367"/>
                    </a:cubicBezTo>
                    <a:cubicBezTo>
                      <a:pt x="102338" y="375621"/>
                      <a:pt x="46518" y="328794"/>
                      <a:pt x="23259" y="264616"/>
                    </a:cubicBezTo>
                    <a:cubicBezTo>
                      <a:pt x="0" y="200438"/>
                      <a:pt x="12858" y="128720"/>
                      <a:pt x="56963" y="76619"/>
                    </a:cubicBezTo>
                    <a:cubicBezTo>
                      <a:pt x="101069" y="24519"/>
                      <a:pt x="169681" y="0"/>
                      <a:pt x="236818" y="12346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3958593" y="3803455"/>
            <a:ext cx="1600720" cy="1600720"/>
            <a:chOff x="0" y="0"/>
            <a:chExt cx="2134293" cy="2134293"/>
          </a:xfrm>
        </p:grpSpPr>
        <p:sp>
          <p:nvSpPr>
            <p:cNvPr id="16" name="TextBox 16"/>
            <p:cNvSpPr txBox="1"/>
            <p:nvPr/>
          </p:nvSpPr>
          <p:spPr>
            <a:xfrm>
              <a:off x="415022" y="707507"/>
              <a:ext cx="1304249" cy="662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82"/>
                </a:lnSpc>
              </a:pPr>
              <a:r>
                <a:rPr lang="en-US" sz="2987" dirty="0">
                  <a:solidFill>
                    <a:srgbClr val="000000"/>
                  </a:solidFill>
                  <a:cs typeface="Suez One"/>
                </a:rPr>
                <a:t>‎10.8‎%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2134293" cy="2134293"/>
              <a:chOff x="0" y="0"/>
              <a:chExt cx="2540000" cy="254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383035"/>
                    </a:lnTo>
                    <a:cubicBezTo>
                      <a:pt x="1014169" y="381610"/>
                      <a:pt x="719199" y="550741"/>
                      <a:pt x="559508" y="826383"/>
                    </a:cubicBezTo>
                    <a:cubicBezTo>
                      <a:pt x="399818" y="1102026"/>
                      <a:pt x="399818" y="1442044"/>
                      <a:pt x="559508" y="1717687"/>
                    </a:cubicBezTo>
                    <a:cubicBezTo>
                      <a:pt x="719199" y="1993330"/>
                      <a:pt x="1014169" y="2162460"/>
                      <a:pt x="1332725" y="2161035"/>
                    </a:cubicBezTo>
                    <a:cubicBezTo>
                      <a:pt x="1651281" y="2162460"/>
                      <a:pt x="1946251" y="1993330"/>
                      <a:pt x="2105942" y="1717687"/>
                    </a:cubicBezTo>
                    <a:cubicBezTo>
                      <a:pt x="2265632" y="1442044"/>
                      <a:pt x="2265632" y="1102026"/>
                      <a:pt x="2105942" y="826383"/>
                    </a:cubicBezTo>
                    <a:cubicBezTo>
                      <a:pt x="1946251" y="550741"/>
                      <a:pt x="1651281" y="381610"/>
                      <a:pt x="1332725" y="3830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57300" y="7585"/>
                <a:ext cx="724188" cy="515815"/>
              </a:xfrm>
              <a:custGeom>
                <a:avLst/>
                <a:gdLst/>
                <a:ahLst/>
                <a:cxnLst/>
                <a:rect l="l" t="t" r="r" b="b"/>
                <a:pathLst>
                  <a:path w="724188" h="515815">
                    <a:moveTo>
                      <a:pt x="236818" y="12346"/>
                    </a:moveTo>
                    <a:cubicBezTo>
                      <a:pt x="372031" y="36588"/>
                      <a:pt x="502415" y="82606"/>
                      <a:pt x="622890" y="148607"/>
                    </a:cubicBezTo>
                    <a:cubicBezTo>
                      <a:pt x="682903" y="181137"/>
                      <a:pt x="720925" y="243291"/>
                      <a:pt x="722556" y="311534"/>
                    </a:cubicBezTo>
                    <a:cubicBezTo>
                      <a:pt x="724188" y="379777"/>
                      <a:pt x="689181" y="443677"/>
                      <a:pt x="630791" y="479038"/>
                    </a:cubicBezTo>
                    <a:cubicBezTo>
                      <a:pt x="572400" y="514399"/>
                      <a:pt x="499553" y="515815"/>
                      <a:pt x="439833" y="482749"/>
                    </a:cubicBezTo>
                    <a:cubicBezTo>
                      <a:pt x="355501" y="436549"/>
                      <a:pt x="264232" y="404336"/>
                      <a:pt x="169582" y="387367"/>
                    </a:cubicBezTo>
                    <a:cubicBezTo>
                      <a:pt x="102338" y="375621"/>
                      <a:pt x="46518" y="328794"/>
                      <a:pt x="23259" y="264616"/>
                    </a:cubicBezTo>
                    <a:cubicBezTo>
                      <a:pt x="0" y="200438"/>
                      <a:pt x="12858" y="128720"/>
                      <a:pt x="56963" y="76619"/>
                    </a:cubicBezTo>
                    <a:cubicBezTo>
                      <a:pt x="101069" y="24519"/>
                      <a:pt x="169681" y="0"/>
                      <a:pt x="236818" y="12346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</p:grpSp>
      <p:graphicFrame>
        <p:nvGraphicFramePr>
          <p:cNvPr id="20" name="Table 20"/>
          <p:cNvGraphicFramePr>
            <a:graphicFrameLocks noGrp="1"/>
          </p:cNvGraphicFramePr>
          <p:nvPr/>
        </p:nvGraphicFramePr>
        <p:xfrm>
          <a:off x="2104842" y="6854138"/>
          <a:ext cx="6319656" cy="2349338"/>
        </p:xfrm>
        <a:graphic>
          <a:graphicData uri="http://schemas.openxmlformats.org/drawingml/2006/table">
            <a:tbl>
              <a:tblPr/>
              <a:tblGrid>
                <a:gridCol w="3159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466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 Bold"/>
                        </a:rPr>
                        <a:t>114,918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Montserrat Classic Bold"/>
                        </a:rPr>
                        <a:t>24,165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466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 Bold"/>
                        </a:rPr>
                        <a:t>16.539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dirty="0">
                          <a:solidFill>
                            <a:srgbClr val="000000"/>
                          </a:solidFill>
                          <a:latin typeface="Montserrat Classic Bold"/>
                        </a:rPr>
                        <a:t>66,390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1"/>
          <p:cNvSpPr txBox="1"/>
          <p:nvPr/>
        </p:nvSpPr>
        <p:spPr>
          <a:xfrm>
            <a:off x="3890960" y="5507938"/>
            <a:ext cx="173598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False Negative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16496" y="5507938"/>
            <a:ext cx="173598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False Positive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38480" y="5507938"/>
            <a:ext cx="173598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Overall Accuracy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089915" y="9333547"/>
            <a:ext cx="173598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 Classic"/>
              </a:rPr>
              <a:t>Animal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53211" y="9333547"/>
            <a:ext cx="173598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 Classic"/>
              </a:rPr>
              <a:t>Empty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1373949" y="7171041"/>
            <a:ext cx="83493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 Classic"/>
              </a:rPr>
              <a:t>Empty</a:t>
            </a:r>
          </a:p>
        </p:txBody>
      </p:sp>
      <p:sp>
        <p:nvSpPr>
          <p:cNvPr id="27" name="TextBox 27"/>
          <p:cNvSpPr txBox="1"/>
          <p:nvPr/>
        </p:nvSpPr>
        <p:spPr>
          <a:xfrm rot="-5400000">
            <a:off x="1373949" y="8554063"/>
            <a:ext cx="83493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 Classic"/>
              </a:rPr>
              <a:t>Animal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96678" y="9760798"/>
            <a:ext cx="173598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True Label 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324220" y="7817670"/>
            <a:ext cx="173598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Predicted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9175" y="1325224"/>
            <a:ext cx="1166123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 DETECTOR EVALUATION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00723" y="7276768"/>
            <a:ext cx="861680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Animal Identification Accuracy: 73.31%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Montserrat Classic"/>
            </a:endParaR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Background Identification Accuracy: 87.42% 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700000" flipH="1" flipV="1">
            <a:off x="10168747" y="-5197216"/>
            <a:ext cx="12789569" cy="1039443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04740" y="3275537"/>
            <a:ext cx="8081909" cy="6570484"/>
            <a:chOff x="0" y="0"/>
            <a:chExt cx="10775879" cy="8760645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1849378" y="0"/>
              <a:ext cx="8782292" cy="8374163"/>
              <a:chOff x="0" y="0"/>
              <a:chExt cx="15468453" cy="1474960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350" y="0"/>
                <a:ext cx="15481153" cy="14749607"/>
              </a:xfrm>
              <a:custGeom>
                <a:avLst/>
                <a:gdLst/>
                <a:ahLst/>
                <a:cxnLst/>
                <a:rect l="l" t="t" r="r" b="b"/>
                <a:pathLst>
                  <a:path w="15481153" h="14749607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4749607"/>
                    </a:lnTo>
                    <a:lnTo>
                      <a:pt x="0" y="14749607"/>
                    </a:lnTo>
                    <a:close/>
                    <a:moveTo>
                      <a:pt x="3867113" y="0"/>
                    </a:moveTo>
                    <a:lnTo>
                      <a:pt x="3879813" y="0"/>
                    </a:lnTo>
                    <a:lnTo>
                      <a:pt x="3879813" y="14749607"/>
                    </a:lnTo>
                    <a:lnTo>
                      <a:pt x="3867113" y="14749607"/>
                    </a:lnTo>
                    <a:close/>
                    <a:moveTo>
                      <a:pt x="7734226" y="0"/>
                    </a:moveTo>
                    <a:lnTo>
                      <a:pt x="7746926" y="0"/>
                    </a:lnTo>
                    <a:lnTo>
                      <a:pt x="7746926" y="14749607"/>
                    </a:lnTo>
                    <a:lnTo>
                      <a:pt x="7734226" y="14749607"/>
                    </a:lnTo>
                    <a:close/>
                    <a:moveTo>
                      <a:pt x="11601340" y="0"/>
                    </a:moveTo>
                    <a:lnTo>
                      <a:pt x="11614040" y="0"/>
                    </a:lnTo>
                    <a:lnTo>
                      <a:pt x="11614040" y="14749607"/>
                    </a:lnTo>
                    <a:lnTo>
                      <a:pt x="11601340" y="14749607"/>
                    </a:lnTo>
                    <a:close/>
                    <a:moveTo>
                      <a:pt x="15468453" y="0"/>
                    </a:moveTo>
                    <a:lnTo>
                      <a:pt x="15481153" y="0"/>
                    </a:lnTo>
                    <a:lnTo>
                      <a:pt x="15481153" y="14749607"/>
                    </a:lnTo>
                    <a:lnTo>
                      <a:pt x="15468453" y="14749607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773780" y="8460956"/>
              <a:ext cx="151195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924119" y="8460956"/>
              <a:ext cx="241664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10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114960" y="8460956"/>
              <a:ext cx="251128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20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305913" y="8460956"/>
              <a:ext cx="260366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30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487459" y="8460956"/>
              <a:ext cx="288420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40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98945" y="11916"/>
              <a:ext cx="835065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Rodent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66318" y="393919"/>
              <a:ext cx="767692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Rabbit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81391" y="775922"/>
              <a:ext cx="1052619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Opossum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04983" y="1157925"/>
              <a:ext cx="929026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Squirrel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9928"/>
              <a:ext cx="1734010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Small Mammal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38828" y="1921932"/>
              <a:ext cx="795182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Bobcat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3072" y="2303935"/>
              <a:ext cx="970937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Raccoon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7319" y="2685938"/>
              <a:ext cx="1686691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Mountain Lion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42771" y="3067941"/>
              <a:ext cx="791238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Coyote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57216" y="3449945"/>
              <a:ext cx="476794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Dog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75557" y="3831948"/>
              <a:ext cx="758453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Skunk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14224" y="4213951"/>
              <a:ext cx="419786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Cat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79028" y="4595954"/>
              <a:ext cx="554982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Goat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34525" y="4977957"/>
              <a:ext cx="599485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Wolf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27718" y="5359961"/>
              <a:ext cx="1206292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Black Bear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284706" y="5741964"/>
              <a:ext cx="449304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Fox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78126" y="6123967"/>
              <a:ext cx="555884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Deer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92432" y="6505970"/>
              <a:ext cx="1041578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Antelope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27495" y="6887974"/>
              <a:ext cx="706515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Sheep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85020" y="7269977"/>
              <a:ext cx="748989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Moose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70645" y="7651980"/>
              <a:ext cx="663365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Bison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320984" y="8033983"/>
              <a:ext cx="413026" cy="299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907"/>
                </a:lnSpc>
              </a:pPr>
              <a:r>
                <a:rPr lang="en-US" sz="1362">
                  <a:solidFill>
                    <a:srgbClr val="000000"/>
                  </a:solidFill>
                  <a:latin typeface="Suez One"/>
                </a:rPr>
                <a:t>Elk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1849378" y="0"/>
              <a:ext cx="8432410" cy="7992160"/>
              <a:chOff x="0" y="0"/>
              <a:chExt cx="14852198" cy="1407677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4852197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14852197" h="620154">
                    <a:moveTo>
                      <a:pt x="0" y="0"/>
                    </a:moveTo>
                    <a:lnTo>
                      <a:pt x="14802585" y="0"/>
                    </a:lnTo>
                    <a:cubicBezTo>
                      <a:pt x="14815742" y="0"/>
                      <a:pt x="14828362" y="5227"/>
                      <a:pt x="14837666" y="14531"/>
                    </a:cubicBezTo>
                    <a:cubicBezTo>
                      <a:pt x="14846970" y="23835"/>
                      <a:pt x="14852197" y="36454"/>
                      <a:pt x="14852197" y="49612"/>
                    </a:cubicBezTo>
                    <a:lnTo>
                      <a:pt x="14852197" y="570542"/>
                    </a:lnTo>
                    <a:cubicBezTo>
                      <a:pt x="14852197" y="583700"/>
                      <a:pt x="14846970" y="596319"/>
                      <a:pt x="14837666" y="605623"/>
                    </a:cubicBezTo>
                    <a:cubicBezTo>
                      <a:pt x="14828362" y="614927"/>
                      <a:pt x="14815742" y="620154"/>
                      <a:pt x="14802585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672831"/>
                <a:ext cx="14817393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14817393" h="620154">
                    <a:moveTo>
                      <a:pt x="0" y="0"/>
                    </a:moveTo>
                    <a:lnTo>
                      <a:pt x="14767781" y="0"/>
                    </a:lnTo>
                    <a:cubicBezTo>
                      <a:pt x="14780938" y="0"/>
                      <a:pt x="14793557" y="5227"/>
                      <a:pt x="14802862" y="14531"/>
                    </a:cubicBezTo>
                    <a:cubicBezTo>
                      <a:pt x="14812166" y="23835"/>
                      <a:pt x="14817393" y="36454"/>
                      <a:pt x="14817393" y="49612"/>
                    </a:cubicBezTo>
                    <a:lnTo>
                      <a:pt x="14817393" y="570542"/>
                    </a:lnTo>
                    <a:cubicBezTo>
                      <a:pt x="14817393" y="583700"/>
                      <a:pt x="14812166" y="596319"/>
                      <a:pt x="14802862" y="605623"/>
                    </a:cubicBezTo>
                    <a:cubicBezTo>
                      <a:pt x="14793557" y="614927"/>
                      <a:pt x="14780938" y="620154"/>
                      <a:pt x="14767781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1345662"/>
                <a:ext cx="14712981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14712981" h="620154">
                    <a:moveTo>
                      <a:pt x="0" y="0"/>
                    </a:moveTo>
                    <a:lnTo>
                      <a:pt x="14663370" y="0"/>
                    </a:lnTo>
                    <a:cubicBezTo>
                      <a:pt x="14690770" y="1"/>
                      <a:pt x="14712981" y="22213"/>
                      <a:pt x="14712981" y="49613"/>
                    </a:cubicBezTo>
                    <a:lnTo>
                      <a:pt x="14712981" y="570542"/>
                    </a:lnTo>
                    <a:cubicBezTo>
                      <a:pt x="14712981" y="597941"/>
                      <a:pt x="14690770" y="620153"/>
                      <a:pt x="14663370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0" y="2018493"/>
                <a:ext cx="14438416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14438416" h="620154">
                    <a:moveTo>
                      <a:pt x="0" y="0"/>
                    </a:moveTo>
                    <a:lnTo>
                      <a:pt x="14388804" y="0"/>
                    </a:lnTo>
                    <a:cubicBezTo>
                      <a:pt x="14401961" y="0"/>
                      <a:pt x="14414581" y="5227"/>
                      <a:pt x="14423885" y="14531"/>
                    </a:cubicBezTo>
                    <a:cubicBezTo>
                      <a:pt x="14433189" y="23835"/>
                      <a:pt x="14438416" y="36454"/>
                      <a:pt x="14438416" y="49613"/>
                    </a:cubicBezTo>
                    <a:lnTo>
                      <a:pt x="14438416" y="570542"/>
                    </a:lnTo>
                    <a:cubicBezTo>
                      <a:pt x="14438416" y="583700"/>
                      <a:pt x="14433189" y="596319"/>
                      <a:pt x="14423885" y="605623"/>
                    </a:cubicBezTo>
                    <a:cubicBezTo>
                      <a:pt x="14414581" y="614927"/>
                      <a:pt x="14401961" y="620154"/>
                      <a:pt x="14388804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2691324"/>
                <a:ext cx="11070161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11070161" h="620154">
                    <a:moveTo>
                      <a:pt x="0" y="0"/>
                    </a:moveTo>
                    <a:lnTo>
                      <a:pt x="11020549" y="0"/>
                    </a:lnTo>
                    <a:cubicBezTo>
                      <a:pt x="11047949" y="1"/>
                      <a:pt x="11070161" y="22213"/>
                      <a:pt x="11070161" y="49613"/>
                    </a:cubicBezTo>
                    <a:lnTo>
                      <a:pt x="11070161" y="570542"/>
                    </a:lnTo>
                    <a:cubicBezTo>
                      <a:pt x="11070161" y="597942"/>
                      <a:pt x="11047949" y="620154"/>
                      <a:pt x="11020549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3364156"/>
                <a:ext cx="10111117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10111117" h="620154">
                    <a:moveTo>
                      <a:pt x="0" y="0"/>
                    </a:moveTo>
                    <a:lnTo>
                      <a:pt x="10061504" y="0"/>
                    </a:lnTo>
                    <a:cubicBezTo>
                      <a:pt x="10074663" y="0"/>
                      <a:pt x="10087282" y="5226"/>
                      <a:pt x="10096586" y="14531"/>
                    </a:cubicBezTo>
                    <a:cubicBezTo>
                      <a:pt x="10105890" y="23835"/>
                      <a:pt x="10111117" y="36454"/>
                      <a:pt x="10111117" y="49612"/>
                    </a:cubicBezTo>
                    <a:lnTo>
                      <a:pt x="10111117" y="570541"/>
                    </a:lnTo>
                    <a:cubicBezTo>
                      <a:pt x="10111117" y="583699"/>
                      <a:pt x="10105890" y="596318"/>
                      <a:pt x="10096586" y="605622"/>
                    </a:cubicBezTo>
                    <a:cubicBezTo>
                      <a:pt x="10087282" y="614927"/>
                      <a:pt x="10074663" y="620154"/>
                      <a:pt x="10061504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4036987"/>
                <a:ext cx="9426638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9426638" h="620154">
                    <a:moveTo>
                      <a:pt x="0" y="0"/>
                    </a:moveTo>
                    <a:lnTo>
                      <a:pt x="9377025" y="0"/>
                    </a:lnTo>
                    <a:cubicBezTo>
                      <a:pt x="9390183" y="0"/>
                      <a:pt x="9402803" y="5226"/>
                      <a:pt x="9412107" y="14531"/>
                    </a:cubicBezTo>
                    <a:cubicBezTo>
                      <a:pt x="9421411" y="23835"/>
                      <a:pt x="9426638" y="36454"/>
                      <a:pt x="9426638" y="49612"/>
                    </a:cubicBezTo>
                    <a:lnTo>
                      <a:pt x="9426638" y="570541"/>
                    </a:lnTo>
                    <a:cubicBezTo>
                      <a:pt x="9426638" y="583699"/>
                      <a:pt x="9421411" y="596318"/>
                      <a:pt x="9412107" y="605622"/>
                    </a:cubicBezTo>
                    <a:cubicBezTo>
                      <a:pt x="9402803" y="614927"/>
                      <a:pt x="9390183" y="620154"/>
                      <a:pt x="9377025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4709818"/>
                <a:ext cx="9295156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9295156" h="620154">
                    <a:moveTo>
                      <a:pt x="0" y="0"/>
                    </a:moveTo>
                    <a:lnTo>
                      <a:pt x="9245543" y="0"/>
                    </a:lnTo>
                    <a:cubicBezTo>
                      <a:pt x="9258702" y="0"/>
                      <a:pt x="9271321" y="5226"/>
                      <a:pt x="9280625" y="14531"/>
                    </a:cubicBezTo>
                    <a:cubicBezTo>
                      <a:pt x="9289929" y="23835"/>
                      <a:pt x="9295156" y="36454"/>
                      <a:pt x="9295156" y="49612"/>
                    </a:cubicBezTo>
                    <a:lnTo>
                      <a:pt x="9295156" y="570541"/>
                    </a:lnTo>
                    <a:cubicBezTo>
                      <a:pt x="9295156" y="597942"/>
                      <a:pt x="9272943" y="620154"/>
                      <a:pt x="9245543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5382649"/>
                <a:ext cx="8421188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8421188" h="620154">
                    <a:moveTo>
                      <a:pt x="0" y="0"/>
                    </a:moveTo>
                    <a:lnTo>
                      <a:pt x="8371576" y="0"/>
                    </a:lnTo>
                    <a:cubicBezTo>
                      <a:pt x="8398976" y="0"/>
                      <a:pt x="8421188" y="22212"/>
                      <a:pt x="8421188" y="49612"/>
                    </a:cubicBezTo>
                    <a:lnTo>
                      <a:pt x="8421188" y="570541"/>
                    </a:lnTo>
                    <a:cubicBezTo>
                      <a:pt x="8421188" y="597942"/>
                      <a:pt x="8398976" y="620154"/>
                      <a:pt x="8371576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6055480"/>
                <a:ext cx="8312910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8312910" h="620154">
                    <a:moveTo>
                      <a:pt x="0" y="0"/>
                    </a:moveTo>
                    <a:lnTo>
                      <a:pt x="8263297" y="0"/>
                    </a:lnTo>
                    <a:cubicBezTo>
                      <a:pt x="8290697" y="0"/>
                      <a:pt x="8312910" y="22212"/>
                      <a:pt x="8312910" y="49612"/>
                    </a:cubicBezTo>
                    <a:lnTo>
                      <a:pt x="8312910" y="570541"/>
                    </a:lnTo>
                    <a:cubicBezTo>
                      <a:pt x="8312910" y="583699"/>
                      <a:pt x="8307683" y="596319"/>
                      <a:pt x="8298379" y="605623"/>
                    </a:cubicBezTo>
                    <a:cubicBezTo>
                      <a:pt x="8289075" y="614927"/>
                      <a:pt x="8276455" y="620154"/>
                      <a:pt x="8263297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6728311"/>
                <a:ext cx="7713507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7713507" h="620154">
                    <a:moveTo>
                      <a:pt x="0" y="0"/>
                    </a:moveTo>
                    <a:lnTo>
                      <a:pt x="7663894" y="0"/>
                    </a:lnTo>
                    <a:cubicBezTo>
                      <a:pt x="7677052" y="0"/>
                      <a:pt x="7689672" y="5227"/>
                      <a:pt x="7698976" y="14531"/>
                    </a:cubicBezTo>
                    <a:cubicBezTo>
                      <a:pt x="7708280" y="23835"/>
                      <a:pt x="7713507" y="36454"/>
                      <a:pt x="7713507" y="49612"/>
                    </a:cubicBezTo>
                    <a:lnTo>
                      <a:pt x="7713507" y="570542"/>
                    </a:lnTo>
                    <a:cubicBezTo>
                      <a:pt x="7713507" y="597942"/>
                      <a:pt x="7691294" y="620154"/>
                      <a:pt x="7663894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0" y="7401142"/>
                <a:ext cx="7032895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7032895" h="620154">
                    <a:moveTo>
                      <a:pt x="0" y="0"/>
                    </a:moveTo>
                    <a:lnTo>
                      <a:pt x="6983282" y="0"/>
                    </a:lnTo>
                    <a:cubicBezTo>
                      <a:pt x="6996440" y="0"/>
                      <a:pt x="7009060" y="5227"/>
                      <a:pt x="7018364" y="14531"/>
                    </a:cubicBezTo>
                    <a:cubicBezTo>
                      <a:pt x="7027668" y="23835"/>
                      <a:pt x="7032895" y="36454"/>
                      <a:pt x="7032895" y="49613"/>
                    </a:cubicBezTo>
                    <a:lnTo>
                      <a:pt x="7032895" y="570542"/>
                    </a:lnTo>
                    <a:cubicBezTo>
                      <a:pt x="7032895" y="597942"/>
                      <a:pt x="7010682" y="620154"/>
                      <a:pt x="6983282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8073973"/>
                <a:ext cx="6719659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6719659" h="620154">
                    <a:moveTo>
                      <a:pt x="0" y="0"/>
                    </a:moveTo>
                    <a:lnTo>
                      <a:pt x="6670046" y="0"/>
                    </a:lnTo>
                    <a:cubicBezTo>
                      <a:pt x="6683204" y="0"/>
                      <a:pt x="6695824" y="5227"/>
                      <a:pt x="6705128" y="14531"/>
                    </a:cubicBezTo>
                    <a:cubicBezTo>
                      <a:pt x="6714432" y="23835"/>
                      <a:pt x="6719659" y="36454"/>
                      <a:pt x="6719659" y="49613"/>
                    </a:cubicBezTo>
                    <a:lnTo>
                      <a:pt x="6719659" y="570542"/>
                    </a:lnTo>
                    <a:cubicBezTo>
                      <a:pt x="6719659" y="583700"/>
                      <a:pt x="6714432" y="596319"/>
                      <a:pt x="6705128" y="605624"/>
                    </a:cubicBezTo>
                    <a:cubicBezTo>
                      <a:pt x="6695824" y="614928"/>
                      <a:pt x="6683204" y="620154"/>
                      <a:pt x="6670046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8746804"/>
                <a:ext cx="6278808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6278808" h="620154">
                    <a:moveTo>
                      <a:pt x="0" y="0"/>
                    </a:moveTo>
                    <a:lnTo>
                      <a:pt x="6229195" y="0"/>
                    </a:lnTo>
                    <a:cubicBezTo>
                      <a:pt x="6242353" y="0"/>
                      <a:pt x="6254972" y="5227"/>
                      <a:pt x="6264277" y="14531"/>
                    </a:cubicBezTo>
                    <a:cubicBezTo>
                      <a:pt x="6273581" y="23835"/>
                      <a:pt x="6278808" y="36454"/>
                      <a:pt x="6278808" y="49613"/>
                    </a:cubicBezTo>
                    <a:lnTo>
                      <a:pt x="6278808" y="570542"/>
                    </a:lnTo>
                    <a:cubicBezTo>
                      <a:pt x="6278808" y="583700"/>
                      <a:pt x="6273581" y="596320"/>
                      <a:pt x="6264277" y="605624"/>
                    </a:cubicBezTo>
                    <a:cubicBezTo>
                      <a:pt x="6254972" y="614928"/>
                      <a:pt x="6242353" y="620154"/>
                      <a:pt x="6229195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9419635"/>
                <a:ext cx="6201465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6201465" h="620154">
                    <a:moveTo>
                      <a:pt x="0" y="0"/>
                    </a:moveTo>
                    <a:lnTo>
                      <a:pt x="6151853" y="0"/>
                    </a:lnTo>
                    <a:cubicBezTo>
                      <a:pt x="6179253" y="0"/>
                      <a:pt x="6201465" y="22213"/>
                      <a:pt x="6201465" y="49613"/>
                    </a:cubicBezTo>
                    <a:lnTo>
                      <a:pt x="6201465" y="570542"/>
                    </a:lnTo>
                    <a:cubicBezTo>
                      <a:pt x="6201465" y="597942"/>
                      <a:pt x="6179253" y="620155"/>
                      <a:pt x="6151853" y="620155"/>
                    </a:cubicBezTo>
                    <a:lnTo>
                      <a:pt x="0" y="620155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0" y="10092466"/>
                <a:ext cx="5516987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5516987" h="620154">
                    <a:moveTo>
                      <a:pt x="0" y="0"/>
                    </a:moveTo>
                    <a:lnTo>
                      <a:pt x="5467374" y="0"/>
                    </a:lnTo>
                    <a:cubicBezTo>
                      <a:pt x="5480532" y="0"/>
                      <a:pt x="5493151" y="5227"/>
                      <a:pt x="5502455" y="14531"/>
                    </a:cubicBezTo>
                    <a:cubicBezTo>
                      <a:pt x="5511760" y="23835"/>
                      <a:pt x="5516987" y="36455"/>
                      <a:pt x="5516987" y="49613"/>
                    </a:cubicBezTo>
                    <a:lnTo>
                      <a:pt x="5516987" y="570542"/>
                    </a:lnTo>
                    <a:cubicBezTo>
                      <a:pt x="5516987" y="583700"/>
                      <a:pt x="5511760" y="596320"/>
                      <a:pt x="5502455" y="605624"/>
                    </a:cubicBezTo>
                    <a:cubicBezTo>
                      <a:pt x="5493151" y="614928"/>
                      <a:pt x="5480532" y="620155"/>
                      <a:pt x="5467374" y="620155"/>
                    </a:cubicBezTo>
                    <a:lnTo>
                      <a:pt x="0" y="620155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10765298"/>
                <a:ext cx="4325915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4325915" h="620154">
                    <a:moveTo>
                      <a:pt x="0" y="0"/>
                    </a:moveTo>
                    <a:lnTo>
                      <a:pt x="4276303" y="0"/>
                    </a:lnTo>
                    <a:cubicBezTo>
                      <a:pt x="4303703" y="0"/>
                      <a:pt x="4325915" y="22212"/>
                      <a:pt x="4325915" y="49612"/>
                    </a:cubicBezTo>
                    <a:lnTo>
                      <a:pt x="4325915" y="570541"/>
                    </a:lnTo>
                    <a:cubicBezTo>
                      <a:pt x="4325915" y="597941"/>
                      <a:pt x="4303704" y="620154"/>
                      <a:pt x="4276303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0" y="11438129"/>
                <a:ext cx="3339802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3339802" h="620154">
                    <a:moveTo>
                      <a:pt x="0" y="0"/>
                    </a:moveTo>
                    <a:lnTo>
                      <a:pt x="3290189" y="0"/>
                    </a:lnTo>
                    <a:cubicBezTo>
                      <a:pt x="3317589" y="0"/>
                      <a:pt x="3339801" y="22212"/>
                      <a:pt x="3339802" y="49612"/>
                    </a:cubicBezTo>
                    <a:lnTo>
                      <a:pt x="3339802" y="570541"/>
                    </a:lnTo>
                    <a:cubicBezTo>
                      <a:pt x="3339802" y="597941"/>
                      <a:pt x="3317590" y="620154"/>
                      <a:pt x="3290189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0" y="12110960"/>
                <a:ext cx="3049768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3049768" h="620154">
                    <a:moveTo>
                      <a:pt x="0" y="0"/>
                    </a:moveTo>
                    <a:lnTo>
                      <a:pt x="3000156" y="0"/>
                    </a:lnTo>
                    <a:cubicBezTo>
                      <a:pt x="3013314" y="0"/>
                      <a:pt x="3025933" y="5227"/>
                      <a:pt x="3035237" y="14531"/>
                    </a:cubicBezTo>
                    <a:cubicBezTo>
                      <a:pt x="3044541" y="23835"/>
                      <a:pt x="3049768" y="36454"/>
                      <a:pt x="3049768" y="49612"/>
                    </a:cubicBezTo>
                    <a:lnTo>
                      <a:pt x="3049768" y="570541"/>
                    </a:lnTo>
                    <a:cubicBezTo>
                      <a:pt x="3049768" y="583699"/>
                      <a:pt x="3044541" y="596319"/>
                      <a:pt x="3035237" y="605623"/>
                    </a:cubicBezTo>
                    <a:cubicBezTo>
                      <a:pt x="3025933" y="614927"/>
                      <a:pt x="3013314" y="620154"/>
                      <a:pt x="3000156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12783791"/>
                <a:ext cx="1765887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1765887" h="620154">
                    <a:moveTo>
                      <a:pt x="0" y="0"/>
                    </a:moveTo>
                    <a:lnTo>
                      <a:pt x="1716274" y="0"/>
                    </a:lnTo>
                    <a:cubicBezTo>
                      <a:pt x="1729432" y="0"/>
                      <a:pt x="1742051" y="5227"/>
                      <a:pt x="1751356" y="14531"/>
                    </a:cubicBezTo>
                    <a:cubicBezTo>
                      <a:pt x="1760660" y="23835"/>
                      <a:pt x="1765887" y="36454"/>
                      <a:pt x="1765887" y="49612"/>
                    </a:cubicBezTo>
                    <a:lnTo>
                      <a:pt x="1765887" y="570541"/>
                    </a:lnTo>
                    <a:cubicBezTo>
                      <a:pt x="1765887" y="583698"/>
                      <a:pt x="1760660" y="596318"/>
                      <a:pt x="1751356" y="605623"/>
                    </a:cubicBezTo>
                    <a:cubicBezTo>
                      <a:pt x="1742051" y="614926"/>
                      <a:pt x="1729432" y="620154"/>
                      <a:pt x="1716274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0" y="13456622"/>
                <a:ext cx="1236092" cy="620154"/>
              </a:xfrm>
              <a:custGeom>
                <a:avLst/>
                <a:gdLst/>
                <a:ahLst/>
                <a:cxnLst/>
                <a:rect l="l" t="t" r="r" b="b"/>
                <a:pathLst>
                  <a:path w="1236092" h="620154">
                    <a:moveTo>
                      <a:pt x="0" y="0"/>
                    </a:moveTo>
                    <a:lnTo>
                      <a:pt x="1186480" y="0"/>
                    </a:lnTo>
                    <a:cubicBezTo>
                      <a:pt x="1199638" y="0"/>
                      <a:pt x="1212257" y="5228"/>
                      <a:pt x="1221561" y="14531"/>
                    </a:cubicBezTo>
                    <a:cubicBezTo>
                      <a:pt x="1230865" y="23836"/>
                      <a:pt x="1236092" y="36455"/>
                      <a:pt x="1236092" y="49613"/>
                    </a:cubicBezTo>
                    <a:lnTo>
                      <a:pt x="1236092" y="570542"/>
                    </a:lnTo>
                    <a:cubicBezTo>
                      <a:pt x="1236092" y="583699"/>
                      <a:pt x="1230865" y="596319"/>
                      <a:pt x="1221561" y="605624"/>
                    </a:cubicBezTo>
                    <a:cubicBezTo>
                      <a:pt x="1212257" y="614927"/>
                      <a:pt x="1199638" y="620154"/>
                      <a:pt x="1186480" y="620154"/>
                    </a:cubicBezTo>
                    <a:lnTo>
                      <a:pt x="0" y="62015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5271FF"/>
              </a:solidFill>
            </p:spPr>
          </p:sp>
        </p:grpSp>
      </p:grpSp>
      <p:sp>
        <p:nvSpPr>
          <p:cNvPr id="56" name="TextBox 56"/>
          <p:cNvSpPr txBox="1"/>
          <p:nvPr/>
        </p:nvSpPr>
        <p:spPr>
          <a:xfrm>
            <a:off x="1019175" y="1325224"/>
            <a:ext cx="1166123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 DETECTOR EVALUATION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766737" y="2662330"/>
            <a:ext cx="415791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u="sng">
                <a:solidFill>
                  <a:srgbClr val="000000"/>
                </a:solidFill>
                <a:latin typeface="Montserrat Classic"/>
              </a:rPr>
              <a:t>Miss Rate Per-Label (%) 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944823" y="2662330"/>
            <a:ext cx="63144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u="sng">
                <a:solidFill>
                  <a:srgbClr val="000000"/>
                </a:solidFill>
                <a:latin typeface="Montserrat Classic"/>
              </a:rPr>
              <a:t>Label Distribution After Detector's Filter 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8915225" y="3239818"/>
            <a:ext cx="9234922" cy="6606203"/>
            <a:chOff x="0" y="-47625"/>
            <a:chExt cx="12313229" cy="8808270"/>
          </a:xfrm>
        </p:grpSpPr>
        <p:sp>
          <p:nvSpPr>
            <p:cNvPr id="60" name="TextBox 60"/>
            <p:cNvSpPr txBox="1"/>
            <p:nvPr/>
          </p:nvSpPr>
          <p:spPr>
            <a:xfrm>
              <a:off x="2660947" y="-47625"/>
              <a:ext cx="1120449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Deer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4466115" y="-47625"/>
              <a:ext cx="1928367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>
                  <a:solidFill>
                    <a:srgbClr val="000000"/>
                  </a:solidFill>
                  <a:latin typeface="Suez One"/>
                </a:rPr>
                <a:t>Opossum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224445" y="-47625"/>
              <a:ext cx="1771668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Raccoon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9826076" y="-47625"/>
              <a:ext cx="1426715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>
                  <a:solidFill>
                    <a:srgbClr val="000000"/>
                  </a:solidFill>
                  <a:latin typeface="Suez One"/>
                </a:rPr>
                <a:t>Coyote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3101432" y="472486"/>
              <a:ext cx="1432252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Rabbit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5312937" y="472486"/>
              <a:ext cx="1471023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Bobcat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577178" y="472486"/>
              <a:ext cx="1893785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Squirrel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10098191" y="472485"/>
              <a:ext cx="714114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>
                  <a:solidFill>
                    <a:srgbClr val="000000"/>
                  </a:solidFill>
                  <a:latin typeface="Suez One"/>
                </a:rPr>
                <a:t>Cat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2615233" y="992595"/>
              <a:ext cx="3343060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Small Mammal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6680538" y="992595"/>
              <a:ext cx="977259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Dog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8333980" y="992595"/>
              <a:ext cx="770742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>
                  <a:solidFill>
                    <a:srgbClr val="000000"/>
                  </a:solidFill>
                  <a:latin typeface="Suez One"/>
                </a:rPr>
                <a:t>Fox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9934684" y="992595"/>
              <a:ext cx="1363819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>
                  <a:solidFill>
                    <a:srgbClr val="000000"/>
                  </a:solidFill>
                  <a:latin typeface="Suez One"/>
                </a:rPr>
                <a:t>Skunk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2300647" y="1512706"/>
              <a:ext cx="1618509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Rodent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4641403" y="1512706"/>
              <a:ext cx="2354912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Black Bear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7694541" y="1512706"/>
              <a:ext cx="2001856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Antelope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10431473" y="1512706"/>
              <a:ext cx="1363819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Bison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337931" y="2032815"/>
              <a:ext cx="1264396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Sheep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4432291" y="2032815"/>
              <a:ext cx="3262251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Mountain Lion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8406818" y="2032815"/>
              <a:ext cx="3301885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Mountain Goat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4573965" y="2552925"/>
              <a:ext cx="1125260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Wolf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6462781" y="2552925"/>
              <a:ext cx="1397323" cy="6055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 dirty="0">
                  <a:solidFill>
                    <a:srgbClr val="000000"/>
                  </a:solidFill>
                  <a:latin typeface="Suez One"/>
                </a:rPr>
                <a:t>Moose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8638408" y="2552925"/>
              <a:ext cx="701362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59"/>
                </a:lnSpc>
              </a:pPr>
              <a:r>
                <a:rPr lang="en-US" sz="2614">
                  <a:solidFill>
                    <a:srgbClr val="000000"/>
                  </a:solidFill>
                  <a:latin typeface="Suez One"/>
                </a:rPr>
                <a:t>Elk</a:t>
              </a:r>
            </a:p>
          </p:txBody>
        </p:sp>
        <p:grpSp>
          <p:nvGrpSpPr>
            <p:cNvPr id="82" name="Group 82"/>
            <p:cNvGrpSpPr>
              <a:grpSpLocks noChangeAspect="1"/>
            </p:cNvGrpSpPr>
            <p:nvPr/>
          </p:nvGrpSpPr>
          <p:grpSpPr>
            <a:xfrm>
              <a:off x="1968662" y="177059"/>
              <a:ext cx="8296818" cy="2766543"/>
              <a:chOff x="185030" y="-3007360"/>
              <a:chExt cx="7617420" cy="25400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515825" y="-30073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84" name="Freeform 84"/>
              <p:cNvSpPr/>
              <p:nvPr/>
            </p:nvSpPr>
            <p:spPr>
              <a:xfrm>
                <a:off x="2173175" y="-30073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85" name="Freeform 85"/>
              <p:cNvSpPr/>
              <p:nvPr/>
            </p:nvSpPr>
            <p:spPr>
              <a:xfrm>
                <a:off x="4705635" y="-30073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86" name="Freeform 86"/>
              <p:cNvSpPr/>
              <p:nvPr/>
            </p:nvSpPr>
            <p:spPr>
              <a:xfrm>
                <a:off x="7094227" y="-30073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87" name="Freeform 87"/>
              <p:cNvSpPr/>
              <p:nvPr/>
            </p:nvSpPr>
            <p:spPr>
              <a:xfrm>
                <a:off x="920241" y="-252984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88" name="Freeform 88"/>
              <p:cNvSpPr/>
              <p:nvPr/>
            </p:nvSpPr>
            <p:spPr>
              <a:xfrm>
                <a:off x="2950654" y="-252984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89" name="Freeform 89"/>
              <p:cNvSpPr/>
              <p:nvPr/>
            </p:nvSpPr>
            <p:spPr>
              <a:xfrm>
                <a:off x="5029485" y="-252984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90" name="Freeform 90"/>
              <p:cNvSpPr/>
              <p:nvPr/>
            </p:nvSpPr>
            <p:spPr>
              <a:xfrm>
                <a:off x="7344059" y="-252984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91" name="Freeform 91"/>
              <p:cNvSpPr/>
              <p:nvPr/>
            </p:nvSpPr>
            <p:spPr>
              <a:xfrm>
                <a:off x="473856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F3960"/>
              </a:solidFill>
            </p:spPr>
          </p:sp>
          <p:sp>
            <p:nvSpPr>
              <p:cNvPr id="92" name="Freeform 92"/>
              <p:cNvSpPr/>
              <p:nvPr/>
            </p:nvSpPr>
            <p:spPr>
              <a:xfrm>
                <a:off x="4206267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93" name="Freeform 93"/>
              <p:cNvSpPr/>
              <p:nvPr/>
            </p:nvSpPr>
            <p:spPr>
              <a:xfrm>
                <a:off x="5724314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94" name="Freeform 94"/>
              <p:cNvSpPr/>
              <p:nvPr/>
            </p:nvSpPr>
            <p:spPr>
              <a:xfrm>
                <a:off x="7193942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95" name="Freeform 95"/>
              <p:cNvSpPr/>
              <p:nvPr/>
            </p:nvSpPr>
            <p:spPr>
              <a:xfrm>
                <a:off x="185030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96" name="Freeform 96"/>
              <p:cNvSpPr/>
              <p:nvPr/>
            </p:nvSpPr>
            <p:spPr>
              <a:xfrm>
                <a:off x="2334108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97" name="Freeform 97"/>
              <p:cNvSpPr/>
              <p:nvPr/>
            </p:nvSpPr>
            <p:spPr>
              <a:xfrm>
                <a:off x="5137236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98" name="Freeform 98"/>
              <p:cNvSpPr/>
              <p:nvPr/>
            </p:nvSpPr>
            <p:spPr>
              <a:xfrm>
                <a:off x="7650050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99" name="Freeform 99"/>
              <p:cNvSpPr/>
              <p:nvPr/>
            </p:nvSpPr>
            <p:spPr>
              <a:xfrm>
                <a:off x="219261" y="-109728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F3960"/>
              </a:solidFill>
            </p:spPr>
          </p:sp>
          <p:sp>
            <p:nvSpPr>
              <p:cNvPr id="100" name="Freeform 100"/>
              <p:cNvSpPr/>
              <p:nvPr/>
            </p:nvSpPr>
            <p:spPr>
              <a:xfrm>
                <a:off x="2142120" y="-109728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101" name="Freeform 101"/>
              <p:cNvSpPr/>
              <p:nvPr/>
            </p:nvSpPr>
            <p:spPr>
              <a:xfrm>
                <a:off x="5791187" y="-109728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102" name="Freeform 102"/>
              <p:cNvSpPr/>
              <p:nvPr/>
            </p:nvSpPr>
            <p:spPr>
              <a:xfrm>
                <a:off x="2272196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103" name="Freeform 103"/>
              <p:cNvSpPr/>
              <p:nvPr/>
            </p:nvSpPr>
            <p:spPr>
              <a:xfrm>
                <a:off x="4006341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104" name="Freeform 104"/>
              <p:cNvSpPr/>
              <p:nvPr/>
            </p:nvSpPr>
            <p:spPr>
              <a:xfrm>
                <a:off x="6003813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</p:grpSp>
        <p:grpSp>
          <p:nvGrpSpPr>
            <p:cNvPr id="105" name="Group 105"/>
            <p:cNvGrpSpPr>
              <a:grpSpLocks noChangeAspect="1"/>
            </p:cNvGrpSpPr>
            <p:nvPr/>
          </p:nvGrpSpPr>
          <p:grpSpPr>
            <a:xfrm>
              <a:off x="1767129" y="3452645"/>
              <a:ext cx="10545471" cy="5047945"/>
              <a:chOff x="0" y="0"/>
              <a:chExt cx="9681938" cy="4634586"/>
            </a:xfrm>
          </p:grpSpPr>
          <p:sp>
            <p:nvSpPr>
              <p:cNvPr id="106" name="Freeform 106"/>
              <p:cNvSpPr/>
              <p:nvPr/>
            </p:nvSpPr>
            <p:spPr>
              <a:xfrm>
                <a:off x="0" y="-6350"/>
                <a:ext cx="968193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681938" h="12700">
                    <a:moveTo>
                      <a:pt x="0" y="0"/>
                    </a:moveTo>
                    <a:lnTo>
                      <a:pt x="9681938" y="0"/>
                    </a:lnTo>
                    <a:lnTo>
                      <a:pt x="968193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07" name="Freeform 107"/>
              <p:cNvSpPr/>
              <p:nvPr/>
            </p:nvSpPr>
            <p:spPr>
              <a:xfrm>
                <a:off x="0" y="1152297"/>
                <a:ext cx="968193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681938" h="12700">
                    <a:moveTo>
                      <a:pt x="0" y="0"/>
                    </a:moveTo>
                    <a:lnTo>
                      <a:pt x="9681938" y="0"/>
                    </a:lnTo>
                    <a:lnTo>
                      <a:pt x="968193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08" name="Freeform 108"/>
              <p:cNvSpPr/>
              <p:nvPr/>
            </p:nvSpPr>
            <p:spPr>
              <a:xfrm>
                <a:off x="0" y="2310943"/>
                <a:ext cx="968193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681938" h="12700">
                    <a:moveTo>
                      <a:pt x="0" y="0"/>
                    </a:moveTo>
                    <a:lnTo>
                      <a:pt x="9681938" y="0"/>
                    </a:lnTo>
                    <a:lnTo>
                      <a:pt x="968193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09" name="Freeform 109"/>
              <p:cNvSpPr/>
              <p:nvPr/>
            </p:nvSpPr>
            <p:spPr>
              <a:xfrm>
                <a:off x="0" y="3469589"/>
                <a:ext cx="968193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681938" h="12700">
                    <a:moveTo>
                      <a:pt x="0" y="0"/>
                    </a:moveTo>
                    <a:lnTo>
                      <a:pt x="9681938" y="0"/>
                    </a:lnTo>
                    <a:lnTo>
                      <a:pt x="968193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10" name="Freeform 110"/>
              <p:cNvSpPr/>
              <p:nvPr/>
            </p:nvSpPr>
            <p:spPr>
              <a:xfrm>
                <a:off x="0" y="4628236"/>
                <a:ext cx="968193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681938" h="12700">
                    <a:moveTo>
                      <a:pt x="0" y="0"/>
                    </a:moveTo>
                    <a:lnTo>
                      <a:pt x="9681938" y="0"/>
                    </a:lnTo>
                    <a:lnTo>
                      <a:pt x="968193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11" name="TextBox 111"/>
            <p:cNvSpPr txBox="1"/>
            <p:nvPr/>
          </p:nvSpPr>
          <p:spPr>
            <a:xfrm>
              <a:off x="0" y="3144965"/>
              <a:ext cx="1545806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59"/>
                </a:lnSpc>
              </a:pPr>
              <a:r>
                <a:rPr lang="en-US" sz="2614">
                  <a:solidFill>
                    <a:srgbClr val="000000"/>
                  </a:solidFill>
                  <a:latin typeface="Suez One"/>
                </a:rPr>
                <a:t>10,000 </a:t>
              </a:r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310372" y="4406952"/>
              <a:ext cx="1235434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59"/>
                </a:lnSpc>
              </a:pPr>
              <a:r>
                <a:rPr lang="en-US" sz="2614">
                  <a:solidFill>
                    <a:srgbClr val="000000"/>
                  </a:solidFill>
                  <a:latin typeface="Suez One"/>
                </a:rPr>
                <a:t>7,500 </a:t>
              </a:r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241208" y="5668938"/>
              <a:ext cx="1304598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59"/>
                </a:lnSpc>
              </a:pPr>
              <a:r>
                <a:rPr lang="en-US" sz="2614">
                  <a:solidFill>
                    <a:srgbClr val="000000"/>
                  </a:solidFill>
                  <a:latin typeface="Suez One"/>
                </a:rPr>
                <a:t>5,000 </a:t>
              </a:r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339550" y="6930924"/>
              <a:ext cx="1206256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59"/>
                </a:lnSpc>
              </a:pPr>
              <a:r>
                <a:rPr lang="en-US" sz="2614">
                  <a:solidFill>
                    <a:srgbClr val="000000"/>
                  </a:solidFill>
                  <a:latin typeface="Suez One"/>
                </a:rPr>
                <a:t>2,500 </a:t>
              </a:r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1164542" y="8192910"/>
              <a:ext cx="381264" cy="567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59"/>
                </a:lnSpc>
              </a:pPr>
              <a:r>
                <a:rPr lang="en-US" sz="2614">
                  <a:solidFill>
                    <a:srgbClr val="000000"/>
                  </a:solidFill>
                  <a:latin typeface="Suez One"/>
                </a:rPr>
                <a:t>0 </a:t>
              </a:r>
            </a:p>
          </p:txBody>
        </p:sp>
        <p:grpSp>
          <p:nvGrpSpPr>
            <p:cNvPr id="116" name="Group 116"/>
            <p:cNvGrpSpPr>
              <a:grpSpLocks noChangeAspect="1"/>
            </p:cNvGrpSpPr>
            <p:nvPr/>
          </p:nvGrpSpPr>
          <p:grpSpPr>
            <a:xfrm>
              <a:off x="1767129" y="3469605"/>
              <a:ext cx="10546100" cy="5030985"/>
              <a:chOff x="0" y="15571"/>
              <a:chExt cx="9682516" cy="4619015"/>
            </a:xfrm>
          </p:grpSpPr>
          <p:sp>
            <p:nvSpPr>
              <p:cNvPr id="117" name="Freeform 117"/>
              <p:cNvSpPr/>
              <p:nvPr/>
            </p:nvSpPr>
            <p:spPr>
              <a:xfrm>
                <a:off x="0" y="15571"/>
                <a:ext cx="440665" cy="4619015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4619015">
                    <a:moveTo>
                      <a:pt x="0" y="4619015"/>
                    </a:moveTo>
                    <a:lnTo>
                      <a:pt x="0" y="35207"/>
                    </a:lnTo>
                    <a:cubicBezTo>
                      <a:pt x="0" y="15763"/>
                      <a:pt x="15763" y="0"/>
                      <a:pt x="35207" y="0"/>
                    </a:cubicBezTo>
                    <a:lnTo>
                      <a:pt x="405458" y="0"/>
                    </a:lnTo>
                    <a:cubicBezTo>
                      <a:pt x="414796" y="0"/>
                      <a:pt x="423751" y="3709"/>
                      <a:pt x="430353" y="10312"/>
                    </a:cubicBezTo>
                    <a:cubicBezTo>
                      <a:pt x="436956" y="16914"/>
                      <a:pt x="440665" y="25870"/>
                      <a:pt x="440665" y="35207"/>
                    </a:cubicBezTo>
                    <a:lnTo>
                      <a:pt x="440665" y="4619015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118" name="Freeform 118"/>
              <p:cNvSpPr/>
              <p:nvPr/>
            </p:nvSpPr>
            <p:spPr>
              <a:xfrm>
                <a:off x="440088" y="575536"/>
                <a:ext cx="440665" cy="4059050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4059050">
                    <a:moveTo>
                      <a:pt x="0" y="4059050"/>
                    </a:moveTo>
                    <a:lnTo>
                      <a:pt x="0" y="35207"/>
                    </a:lnTo>
                    <a:cubicBezTo>
                      <a:pt x="0" y="25870"/>
                      <a:pt x="3709" y="16915"/>
                      <a:pt x="10312" y="10312"/>
                    </a:cubicBezTo>
                    <a:cubicBezTo>
                      <a:pt x="16915" y="3709"/>
                      <a:pt x="25870" y="0"/>
                      <a:pt x="35207" y="0"/>
                    </a:cubicBezTo>
                    <a:lnTo>
                      <a:pt x="405458" y="0"/>
                    </a:lnTo>
                    <a:cubicBezTo>
                      <a:pt x="414796" y="0"/>
                      <a:pt x="423751" y="3709"/>
                      <a:pt x="430354" y="10312"/>
                    </a:cubicBezTo>
                    <a:cubicBezTo>
                      <a:pt x="436956" y="16915"/>
                      <a:pt x="440666" y="25870"/>
                      <a:pt x="440666" y="35207"/>
                    </a:cubicBezTo>
                    <a:lnTo>
                      <a:pt x="440666" y="4059050"/>
                    </a:ln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119" name="Freeform 119"/>
              <p:cNvSpPr/>
              <p:nvPr/>
            </p:nvSpPr>
            <p:spPr>
              <a:xfrm>
                <a:off x="880176" y="713902"/>
                <a:ext cx="440665" cy="3920684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3920684">
                    <a:moveTo>
                      <a:pt x="0" y="3920684"/>
                    </a:moveTo>
                    <a:lnTo>
                      <a:pt x="0" y="35207"/>
                    </a:lnTo>
                    <a:cubicBezTo>
                      <a:pt x="0" y="25870"/>
                      <a:pt x="3709" y="16915"/>
                      <a:pt x="10312" y="10312"/>
                    </a:cubicBezTo>
                    <a:cubicBezTo>
                      <a:pt x="16915" y="3709"/>
                      <a:pt x="25870" y="0"/>
                      <a:pt x="35207" y="0"/>
                    </a:cubicBezTo>
                    <a:lnTo>
                      <a:pt x="405459" y="0"/>
                    </a:lnTo>
                    <a:cubicBezTo>
                      <a:pt x="414796" y="0"/>
                      <a:pt x="423751" y="3709"/>
                      <a:pt x="430354" y="10312"/>
                    </a:cubicBezTo>
                    <a:cubicBezTo>
                      <a:pt x="436956" y="16915"/>
                      <a:pt x="440666" y="25870"/>
                      <a:pt x="440666" y="35207"/>
                    </a:cubicBezTo>
                    <a:lnTo>
                      <a:pt x="440666" y="3920684"/>
                    </a:ln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120" name="Freeform 120"/>
              <p:cNvSpPr/>
              <p:nvPr/>
            </p:nvSpPr>
            <p:spPr>
              <a:xfrm>
                <a:off x="1320264" y="1187040"/>
                <a:ext cx="440665" cy="3447546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3447546">
                    <a:moveTo>
                      <a:pt x="0" y="3447546"/>
                    </a:moveTo>
                    <a:lnTo>
                      <a:pt x="0" y="35207"/>
                    </a:lnTo>
                    <a:cubicBezTo>
                      <a:pt x="0" y="15763"/>
                      <a:pt x="15763" y="0"/>
                      <a:pt x="35207" y="0"/>
                    </a:cubicBezTo>
                    <a:lnTo>
                      <a:pt x="405459" y="0"/>
                    </a:lnTo>
                    <a:cubicBezTo>
                      <a:pt x="424903" y="0"/>
                      <a:pt x="440666" y="15763"/>
                      <a:pt x="440666" y="35207"/>
                    </a:cubicBezTo>
                    <a:lnTo>
                      <a:pt x="440666" y="3447546"/>
                    </a:ln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121" name="Freeform 121"/>
              <p:cNvSpPr/>
              <p:nvPr/>
            </p:nvSpPr>
            <p:spPr>
              <a:xfrm>
                <a:off x="1760352" y="2071098"/>
                <a:ext cx="440665" cy="2563488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2563488">
                    <a:moveTo>
                      <a:pt x="0" y="2563488"/>
                    </a:moveTo>
                    <a:lnTo>
                      <a:pt x="0" y="35207"/>
                    </a:lnTo>
                    <a:cubicBezTo>
                      <a:pt x="0" y="25869"/>
                      <a:pt x="3710" y="16914"/>
                      <a:pt x="10312" y="10312"/>
                    </a:cubicBezTo>
                    <a:cubicBezTo>
                      <a:pt x="16915" y="3709"/>
                      <a:pt x="25870" y="0"/>
                      <a:pt x="35208" y="0"/>
                    </a:cubicBezTo>
                    <a:lnTo>
                      <a:pt x="405459" y="0"/>
                    </a:lnTo>
                    <a:cubicBezTo>
                      <a:pt x="414796" y="0"/>
                      <a:pt x="423751" y="3709"/>
                      <a:pt x="430354" y="10312"/>
                    </a:cubicBezTo>
                    <a:cubicBezTo>
                      <a:pt x="436957" y="16914"/>
                      <a:pt x="440666" y="25869"/>
                      <a:pt x="440666" y="35207"/>
                    </a:cubicBezTo>
                    <a:lnTo>
                      <a:pt x="440666" y="2563488"/>
                    </a:ln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122" name="Freeform 122"/>
              <p:cNvSpPr/>
              <p:nvPr/>
            </p:nvSpPr>
            <p:spPr>
              <a:xfrm>
                <a:off x="2200440" y="2160711"/>
                <a:ext cx="440666" cy="2473875"/>
              </a:xfrm>
              <a:custGeom>
                <a:avLst/>
                <a:gdLst/>
                <a:ahLst/>
                <a:cxnLst/>
                <a:rect l="l" t="t" r="r" b="b"/>
                <a:pathLst>
                  <a:path w="440666" h="2473875">
                    <a:moveTo>
                      <a:pt x="0" y="2473875"/>
                    </a:moveTo>
                    <a:lnTo>
                      <a:pt x="0" y="35207"/>
                    </a:lnTo>
                    <a:cubicBezTo>
                      <a:pt x="0" y="25869"/>
                      <a:pt x="3710" y="16914"/>
                      <a:pt x="10312" y="10312"/>
                    </a:cubicBezTo>
                    <a:cubicBezTo>
                      <a:pt x="16915" y="3709"/>
                      <a:pt x="25870" y="0"/>
                      <a:pt x="35208" y="0"/>
                    </a:cubicBezTo>
                    <a:lnTo>
                      <a:pt x="405459" y="0"/>
                    </a:lnTo>
                    <a:cubicBezTo>
                      <a:pt x="414796" y="0"/>
                      <a:pt x="423751" y="3709"/>
                      <a:pt x="430354" y="10312"/>
                    </a:cubicBezTo>
                    <a:cubicBezTo>
                      <a:pt x="436957" y="16914"/>
                      <a:pt x="440666" y="25869"/>
                      <a:pt x="440666" y="35207"/>
                    </a:cubicBezTo>
                    <a:lnTo>
                      <a:pt x="440666" y="2473875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123" name="Freeform 123"/>
              <p:cNvSpPr/>
              <p:nvPr/>
            </p:nvSpPr>
            <p:spPr>
              <a:xfrm>
                <a:off x="2640529" y="2274004"/>
                <a:ext cx="440665" cy="2360582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2360582">
                    <a:moveTo>
                      <a:pt x="0" y="2360582"/>
                    </a:moveTo>
                    <a:lnTo>
                      <a:pt x="0" y="35207"/>
                    </a:lnTo>
                    <a:cubicBezTo>
                      <a:pt x="0" y="15763"/>
                      <a:pt x="15763" y="0"/>
                      <a:pt x="35207" y="0"/>
                    </a:cubicBezTo>
                    <a:lnTo>
                      <a:pt x="405458" y="0"/>
                    </a:lnTo>
                    <a:cubicBezTo>
                      <a:pt x="414795" y="0"/>
                      <a:pt x="423750" y="3709"/>
                      <a:pt x="430353" y="10312"/>
                    </a:cubicBezTo>
                    <a:cubicBezTo>
                      <a:pt x="436956" y="16914"/>
                      <a:pt x="440665" y="25869"/>
                      <a:pt x="440665" y="35207"/>
                    </a:cubicBezTo>
                    <a:lnTo>
                      <a:pt x="440665" y="2360582"/>
                    </a:ln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124" name="Freeform 124"/>
              <p:cNvSpPr/>
              <p:nvPr/>
            </p:nvSpPr>
            <p:spPr>
              <a:xfrm>
                <a:off x="3080617" y="2752249"/>
                <a:ext cx="440666" cy="1882337"/>
              </a:xfrm>
              <a:custGeom>
                <a:avLst/>
                <a:gdLst/>
                <a:ahLst/>
                <a:cxnLst/>
                <a:rect l="l" t="t" r="r" b="b"/>
                <a:pathLst>
                  <a:path w="440666" h="1882337">
                    <a:moveTo>
                      <a:pt x="0" y="1882337"/>
                    </a:moveTo>
                    <a:lnTo>
                      <a:pt x="0" y="35207"/>
                    </a:lnTo>
                    <a:cubicBezTo>
                      <a:pt x="0" y="15763"/>
                      <a:pt x="15763" y="0"/>
                      <a:pt x="35207" y="0"/>
                    </a:cubicBezTo>
                    <a:lnTo>
                      <a:pt x="405458" y="0"/>
                    </a:lnTo>
                    <a:cubicBezTo>
                      <a:pt x="414796" y="0"/>
                      <a:pt x="423751" y="3710"/>
                      <a:pt x="430353" y="10312"/>
                    </a:cubicBezTo>
                    <a:cubicBezTo>
                      <a:pt x="436956" y="16915"/>
                      <a:pt x="440665" y="25870"/>
                      <a:pt x="440665" y="35207"/>
                    </a:cubicBezTo>
                    <a:lnTo>
                      <a:pt x="440665" y="1882337"/>
                    </a:ln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125" name="Freeform 125"/>
              <p:cNvSpPr/>
              <p:nvPr/>
            </p:nvSpPr>
            <p:spPr>
              <a:xfrm>
                <a:off x="3520705" y="3503977"/>
                <a:ext cx="440665" cy="1130609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1130609">
                    <a:moveTo>
                      <a:pt x="0" y="1130609"/>
                    </a:moveTo>
                    <a:lnTo>
                      <a:pt x="0" y="35207"/>
                    </a:lnTo>
                    <a:cubicBezTo>
                      <a:pt x="0" y="15762"/>
                      <a:pt x="15763" y="0"/>
                      <a:pt x="35207" y="0"/>
                    </a:cubicBezTo>
                    <a:lnTo>
                      <a:pt x="405458" y="0"/>
                    </a:lnTo>
                    <a:cubicBezTo>
                      <a:pt x="424902" y="0"/>
                      <a:pt x="440665" y="15762"/>
                      <a:pt x="440665" y="35207"/>
                    </a:cubicBezTo>
                    <a:lnTo>
                      <a:pt x="440665" y="1130609"/>
                    </a:lnTo>
                    <a:close/>
                  </a:path>
                </a:pathLst>
              </a:custGeom>
              <a:solidFill>
                <a:srgbClr val="0F3960"/>
              </a:solidFill>
            </p:spPr>
          </p:sp>
          <p:sp>
            <p:nvSpPr>
              <p:cNvPr id="126" name="Freeform 126"/>
              <p:cNvSpPr/>
              <p:nvPr/>
            </p:nvSpPr>
            <p:spPr>
              <a:xfrm>
                <a:off x="3960793" y="3528121"/>
                <a:ext cx="440665" cy="1106465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1106465">
                    <a:moveTo>
                      <a:pt x="0" y="1106465"/>
                    </a:moveTo>
                    <a:lnTo>
                      <a:pt x="0" y="35207"/>
                    </a:lnTo>
                    <a:cubicBezTo>
                      <a:pt x="0" y="15763"/>
                      <a:pt x="15763" y="0"/>
                      <a:pt x="35207" y="0"/>
                    </a:cubicBezTo>
                    <a:lnTo>
                      <a:pt x="405458" y="0"/>
                    </a:lnTo>
                    <a:cubicBezTo>
                      <a:pt x="414796" y="0"/>
                      <a:pt x="423751" y="3710"/>
                      <a:pt x="430354" y="10312"/>
                    </a:cubicBezTo>
                    <a:cubicBezTo>
                      <a:pt x="436956" y="16915"/>
                      <a:pt x="440665" y="25870"/>
                      <a:pt x="440665" y="35207"/>
                    </a:cubicBezTo>
                    <a:lnTo>
                      <a:pt x="440665" y="1106465"/>
                    </a:ln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127" name="Freeform 127"/>
              <p:cNvSpPr/>
              <p:nvPr/>
            </p:nvSpPr>
            <p:spPr>
              <a:xfrm>
                <a:off x="4400881" y="3726384"/>
                <a:ext cx="440665" cy="908202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908202">
                    <a:moveTo>
                      <a:pt x="0" y="908202"/>
                    </a:moveTo>
                    <a:lnTo>
                      <a:pt x="0" y="35207"/>
                    </a:lnTo>
                    <a:cubicBezTo>
                      <a:pt x="0" y="15763"/>
                      <a:pt x="15763" y="0"/>
                      <a:pt x="35207" y="0"/>
                    </a:cubicBezTo>
                    <a:lnTo>
                      <a:pt x="405459" y="0"/>
                    </a:lnTo>
                    <a:cubicBezTo>
                      <a:pt x="424903" y="0"/>
                      <a:pt x="440665" y="15763"/>
                      <a:pt x="440665" y="35207"/>
                    </a:cubicBezTo>
                    <a:lnTo>
                      <a:pt x="440665" y="908202"/>
                    </a:ln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128" name="Freeform 128"/>
              <p:cNvSpPr/>
              <p:nvPr/>
            </p:nvSpPr>
            <p:spPr>
              <a:xfrm>
                <a:off x="4840969" y="3862429"/>
                <a:ext cx="440665" cy="772158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772158">
                    <a:moveTo>
                      <a:pt x="0" y="772157"/>
                    </a:moveTo>
                    <a:lnTo>
                      <a:pt x="0" y="35207"/>
                    </a:lnTo>
                    <a:cubicBezTo>
                      <a:pt x="0" y="25869"/>
                      <a:pt x="3710" y="16914"/>
                      <a:pt x="10312" y="10311"/>
                    </a:cubicBezTo>
                    <a:cubicBezTo>
                      <a:pt x="16915" y="3709"/>
                      <a:pt x="25870" y="0"/>
                      <a:pt x="35207" y="0"/>
                    </a:cubicBezTo>
                    <a:lnTo>
                      <a:pt x="405458" y="0"/>
                    </a:lnTo>
                    <a:cubicBezTo>
                      <a:pt x="414796" y="0"/>
                      <a:pt x="423751" y="3709"/>
                      <a:pt x="430354" y="10311"/>
                    </a:cubicBezTo>
                    <a:cubicBezTo>
                      <a:pt x="436956" y="16914"/>
                      <a:pt x="440666" y="25869"/>
                      <a:pt x="440666" y="35207"/>
                    </a:cubicBezTo>
                    <a:lnTo>
                      <a:pt x="440666" y="772157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129" name="Freeform 129"/>
              <p:cNvSpPr/>
              <p:nvPr/>
            </p:nvSpPr>
            <p:spPr>
              <a:xfrm>
                <a:off x="5281057" y="3984079"/>
                <a:ext cx="440665" cy="650507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650507">
                    <a:moveTo>
                      <a:pt x="0" y="650507"/>
                    </a:moveTo>
                    <a:lnTo>
                      <a:pt x="0" y="35207"/>
                    </a:lnTo>
                    <a:cubicBezTo>
                      <a:pt x="0" y="15763"/>
                      <a:pt x="15763" y="0"/>
                      <a:pt x="35207" y="0"/>
                    </a:cubicBezTo>
                    <a:lnTo>
                      <a:pt x="405459" y="0"/>
                    </a:lnTo>
                    <a:cubicBezTo>
                      <a:pt x="414796" y="0"/>
                      <a:pt x="423751" y="3710"/>
                      <a:pt x="430354" y="10312"/>
                    </a:cubicBezTo>
                    <a:cubicBezTo>
                      <a:pt x="436956" y="16915"/>
                      <a:pt x="440666" y="25870"/>
                      <a:pt x="440666" y="35207"/>
                    </a:cubicBezTo>
                    <a:lnTo>
                      <a:pt x="440666" y="650507"/>
                    </a:ln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130" name="Freeform 130"/>
              <p:cNvSpPr/>
              <p:nvPr/>
            </p:nvSpPr>
            <p:spPr>
              <a:xfrm>
                <a:off x="5721145" y="4281706"/>
                <a:ext cx="440665" cy="352880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352880">
                    <a:moveTo>
                      <a:pt x="0" y="352880"/>
                    </a:moveTo>
                    <a:lnTo>
                      <a:pt x="0" y="35207"/>
                    </a:lnTo>
                    <a:cubicBezTo>
                      <a:pt x="0" y="15763"/>
                      <a:pt x="15763" y="0"/>
                      <a:pt x="35208" y="0"/>
                    </a:cubicBezTo>
                    <a:lnTo>
                      <a:pt x="405459" y="0"/>
                    </a:lnTo>
                    <a:cubicBezTo>
                      <a:pt x="424903" y="0"/>
                      <a:pt x="440666" y="15763"/>
                      <a:pt x="440666" y="35207"/>
                    </a:cubicBezTo>
                    <a:lnTo>
                      <a:pt x="440666" y="352880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131" name="Freeform 131"/>
              <p:cNvSpPr/>
              <p:nvPr/>
            </p:nvSpPr>
            <p:spPr>
              <a:xfrm>
                <a:off x="6161234" y="4452574"/>
                <a:ext cx="440665" cy="182012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182012">
                    <a:moveTo>
                      <a:pt x="0" y="182012"/>
                    </a:moveTo>
                    <a:lnTo>
                      <a:pt x="0" y="35207"/>
                    </a:lnTo>
                    <a:cubicBezTo>
                      <a:pt x="0" y="15763"/>
                      <a:pt x="15763" y="0"/>
                      <a:pt x="35207" y="0"/>
                    </a:cubicBezTo>
                    <a:lnTo>
                      <a:pt x="405458" y="0"/>
                    </a:lnTo>
                    <a:cubicBezTo>
                      <a:pt x="424902" y="1"/>
                      <a:pt x="440665" y="15763"/>
                      <a:pt x="440665" y="35207"/>
                    </a:cubicBezTo>
                    <a:lnTo>
                      <a:pt x="440665" y="182012"/>
                    </a:ln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132" name="Freeform 132"/>
              <p:cNvSpPr/>
              <p:nvPr/>
            </p:nvSpPr>
            <p:spPr>
              <a:xfrm>
                <a:off x="6601322" y="4493434"/>
                <a:ext cx="440665" cy="141152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141152">
                    <a:moveTo>
                      <a:pt x="0" y="141152"/>
                    </a:moveTo>
                    <a:lnTo>
                      <a:pt x="0" y="35207"/>
                    </a:lnTo>
                    <a:cubicBezTo>
                      <a:pt x="0" y="25870"/>
                      <a:pt x="3709" y="16914"/>
                      <a:pt x="10312" y="10312"/>
                    </a:cubicBezTo>
                    <a:cubicBezTo>
                      <a:pt x="16914" y="3709"/>
                      <a:pt x="25870" y="0"/>
                      <a:pt x="35207" y="0"/>
                    </a:cubicBezTo>
                    <a:lnTo>
                      <a:pt x="405458" y="0"/>
                    </a:lnTo>
                    <a:cubicBezTo>
                      <a:pt x="414795" y="0"/>
                      <a:pt x="423751" y="3709"/>
                      <a:pt x="430353" y="10312"/>
                    </a:cubicBezTo>
                    <a:cubicBezTo>
                      <a:pt x="436956" y="16914"/>
                      <a:pt x="440665" y="25870"/>
                      <a:pt x="440665" y="35207"/>
                    </a:cubicBezTo>
                    <a:lnTo>
                      <a:pt x="440665" y="141152"/>
                    </a:ln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133" name="Freeform 133"/>
              <p:cNvSpPr/>
              <p:nvPr/>
            </p:nvSpPr>
            <p:spPr>
              <a:xfrm>
                <a:off x="7041410" y="4525936"/>
                <a:ext cx="440665" cy="108650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108650">
                    <a:moveTo>
                      <a:pt x="0" y="108650"/>
                    </a:moveTo>
                    <a:lnTo>
                      <a:pt x="0" y="35207"/>
                    </a:lnTo>
                    <a:cubicBezTo>
                      <a:pt x="0" y="25870"/>
                      <a:pt x="3709" y="16915"/>
                      <a:pt x="10312" y="10312"/>
                    </a:cubicBezTo>
                    <a:cubicBezTo>
                      <a:pt x="16914" y="3710"/>
                      <a:pt x="25869" y="0"/>
                      <a:pt x="35207" y="0"/>
                    </a:cubicBezTo>
                    <a:lnTo>
                      <a:pt x="405458" y="0"/>
                    </a:lnTo>
                    <a:cubicBezTo>
                      <a:pt x="414795" y="0"/>
                      <a:pt x="423751" y="3710"/>
                      <a:pt x="430353" y="10312"/>
                    </a:cubicBezTo>
                    <a:cubicBezTo>
                      <a:pt x="436956" y="16915"/>
                      <a:pt x="440665" y="25870"/>
                      <a:pt x="440665" y="35207"/>
                    </a:cubicBezTo>
                    <a:lnTo>
                      <a:pt x="440665" y="108650"/>
                    </a:lnTo>
                    <a:close/>
                  </a:path>
                </a:pathLst>
              </a:custGeom>
              <a:solidFill>
                <a:srgbClr val="0F3960"/>
              </a:solidFill>
            </p:spPr>
          </p:sp>
          <p:sp>
            <p:nvSpPr>
              <p:cNvPr id="134" name="Freeform 134"/>
              <p:cNvSpPr/>
              <p:nvPr/>
            </p:nvSpPr>
            <p:spPr>
              <a:xfrm>
                <a:off x="7481498" y="4571439"/>
                <a:ext cx="440665" cy="63147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63147">
                    <a:moveTo>
                      <a:pt x="0" y="63147"/>
                    </a:moveTo>
                    <a:lnTo>
                      <a:pt x="0" y="35207"/>
                    </a:lnTo>
                    <a:cubicBezTo>
                      <a:pt x="0" y="15763"/>
                      <a:pt x="15762" y="0"/>
                      <a:pt x="35207" y="0"/>
                    </a:cubicBezTo>
                    <a:lnTo>
                      <a:pt x="405459" y="0"/>
                    </a:lnTo>
                    <a:cubicBezTo>
                      <a:pt x="424902" y="1"/>
                      <a:pt x="440665" y="15763"/>
                      <a:pt x="440665" y="35207"/>
                    </a:cubicBezTo>
                    <a:lnTo>
                      <a:pt x="440665" y="63147"/>
                    </a:ln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135" name="Freeform 135"/>
              <p:cNvSpPr/>
              <p:nvPr/>
            </p:nvSpPr>
            <p:spPr>
              <a:xfrm>
                <a:off x="7921586" y="4579332"/>
                <a:ext cx="440665" cy="55254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55254">
                    <a:moveTo>
                      <a:pt x="0" y="55254"/>
                    </a:moveTo>
                    <a:lnTo>
                      <a:pt x="0" y="35208"/>
                    </a:lnTo>
                    <a:cubicBezTo>
                      <a:pt x="0" y="25870"/>
                      <a:pt x="3709" y="16915"/>
                      <a:pt x="10312" y="10312"/>
                    </a:cubicBezTo>
                    <a:cubicBezTo>
                      <a:pt x="16915" y="3710"/>
                      <a:pt x="25870" y="0"/>
                      <a:pt x="35207" y="0"/>
                    </a:cubicBezTo>
                    <a:lnTo>
                      <a:pt x="405458" y="0"/>
                    </a:lnTo>
                    <a:cubicBezTo>
                      <a:pt x="414796" y="0"/>
                      <a:pt x="423751" y="3710"/>
                      <a:pt x="430354" y="10312"/>
                    </a:cubicBezTo>
                    <a:cubicBezTo>
                      <a:pt x="436957" y="16915"/>
                      <a:pt x="440666" y="25870"/>
                      <a:pt x="440666" y="35208"/>
                    </a:cubicBezTo>
                    <a:lnTo>
                      <a:pt x="440666" y="55254"/>
                    </a:ln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136" name="Freeform 136"/>
              <p:cNvSpPr/>
              <p:nvPr/>
            </p:nvSpPr>
            <p:spPr>
              <a:xfrm>
                <a:off x="8361674" y="4620192"/>
                <a:ext cx="440665" cy="14394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14394">
                    <a:moveTo>
                      <a:pt x="0" y="14394"/>
                    </a:moveTo>
                    <a:lnTo>
                      <a:pt x="0" y="14394"/>
                    </a:lnTo>
                    <a:cubicBezTo>
                      <a:pt x="0" y="9433"/>
                      <a:pt x="1048" y="4528"/>
                      <a:pt x="3077" y="0"/>
                    </a:cubicBezTo>
                    <a:lnTo>
                      <a:pt x="437589" y="0"/>
                    </a:lnTo>
                    <a:cubicBezTo>
                      <a:pt x="439617" y="4528"/>
                      <a:pt x="440665" y="9433"/>
                      <a:pt x="440665" y="14394"/>
                    </a:cubicBezTo>
                    <a:lnTo>
                      <a:pt x="440665" y="14394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137" name="Freeform 137"/>
              <p:cNvSpPr/>
              <p:nvPr/>
            </p:nvSpPr>
            <p:spPr>
              <a:xfrm>
                <a:off x="8801762" y="4624836"/>
                <a:ext cx="440665" cy="9751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9751">
                    <a:moveTo>
                      <a:pt x="0" y="9750"/>
                    </a:moveTo>
                    <a:lnTo>
                      <a:pt x="0" y="9750"/>
                    </a:lnTo>
                    <a:cubicBezTo>
                      <a:pt x="0" y="6451"/>
                      <a:pt x="464" y="3169"/>
                      <a:pt x="1377" y="0"/>
                    </a:cubicBezTo>
                    <a:lnTo>
                      <a:pt x="439289" y="0"/>
                    </a:lnTo>
                    <a:cubicBezTo>
                      <a:pt x="440202" y="3169"/>
                      <a:pt x="440665" y="6451"/>
                      <a:pt x="440665" y="9750"/>
                    </a:cubicBezTo>
                    <a:lnTo>
                      <a:pt x="440665" y="9750"/>
                    </a:ln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138" name="Freeform 138"/>
              <p:cNvSpPr/>
              <p:nvPr/>
            </p:nvSpPr>
            <p:spPr>
              <a:xfrm>
                <a:off x="9241851" y="4630407"/>
                <a:ext cx="440665" cy="4179"/>
              </a:xfrm>
              <a:custGeom>
                <a:avLst/>
                <a:gdLst/>
                <a:ahLst/>
                <a:cxnLst/>
                <a:rect l="l" t="t" r="r" b="b"/>
                <a:pathLst>
                  <a:path w="440665" h="4179">
                    <a:moveTo>
                      <a:pt x="0" y="4179"/>
                    </a:moveTo>
                    <a:lnTo>
                      <a:pt x="0" y="4179"/>
                    </a:lnTo>
                    <a:cubicBezTo>
                      <a:pt x="0" y="2782"/>
                      <a:pt x="83" y="1387"/>
                      <a:pt x="248" y="0"/>
                    </a:cubicBezTo>
                    <a:lnTo>
                      <a:pt x="440416" y="0"/>
                    </a:lnTo>
                    <a:cubicBezTo>
                      <a:pt x="440582" y="1387"/>
                      <a:pt x="440665" y="2782"/>
                      <a:pt x="440665" y="4179"/>
                    </a:cubicBezTo>
                    <a:lnTo>
                      <a:pt x="440665" y="4179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799540">
            <a:off x="-2887041" y="-4096921"/>
            <a:ext cx="12335518" cy="123355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700000">
            <a:off x="16270936" y="1476190"/>
            <a:ext cx="10511311" cy="1051131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77038"/>
            <a:ext cx="356992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MODEL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180429"/>
            <a:ext cx="6718746" cy="443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 Classic"/>
              </a:rPr>
              <a:t>We performed transfer learning on several well-known Convolutional Neural Networks architectures.</a:t>
            </a:r>
          </a:p>
          <a:p>
            <a:pPr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Montserrat Classic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 Classic"/>
              </a:rPr>
              <a:t>All these CNNs are pre-trained on 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 Classic"/>
              </a:rPr>
              <a:t>'ImageNet V1' dataset (~400 different animals labels), we replaced the classifier according to the iWildCam 2019 dataset and trained our model to fit the new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Montserrat Classic"/>
              </a:rPr>
              <a:t>classification task.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45605" y="2125169"/>
            <a:ext cx="5939625" cy="2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VGG16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ResNet50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DenseNet121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EfficientNet-B7</a:t>
            </a:r>
            <a:endParaRPr lang="he-IL" sz="2000" dirty="0">
              <a:solidFill>
                <a:srgbClr val="000000"/>
              </a:solidFill>
              <a:latin typeface="Montserrat Classic"/>
            </a:endParaRP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EfficientNet-m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5757"/>
                </a:solidFill>
                <a:latin typeface="Montserrat Classic"/>
              </a:rPr>
              <a:t>RegNetY-16GF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5605" y="1282153"/>
            <a:ext cx="347691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TESTED MODELS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43793" y="5176652"/>
            <a:ext cx="5833318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Resizing images to 224x224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Converting to tensors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Normalization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5605" y="7524310"/>
            <a:ext cx="5939625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Epochs: 6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Batch Size: 8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Optimizer: Adam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Learning Rate: 0.001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ontserrat Classic"/>
              </a:rPr>
              <a:t>Loss Criteria: Cross-Entropy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45605" y="6790885"/>
            <a:ext cx="431921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HYPER-PARAMETERS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43793" y="4446094"/>
            <a:ext cx="381724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314FDD"/>
                </a:solidFill>
                <a:latin typeface="Montserrat Classic Bold"/>
              </a:rPr>
              <a:t>TRANSFORMATION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712" y="10006330"/>
            <a:ext cx="6922141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Montserrat Classic"/>
              </a:rPr>
              <a:t>https://www.kaggle.com/code/bonhart/pytorch-eda-and-resnet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0" r="140"/>
          <a:stretch>
            <a:fillRect/>
          </a:stretch>
        </p:blipFill>
        <p:spPr>
          <a:xfrm>
            <a:off x="6529572" y="3276958"/>
            <a:ext cx="11758428" cy="56701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6202356">
            <a:off x="10632569" y="-8316923"/>
            <a:ext cx="10511311" cy="105113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66725" y="451085"/>
            <a:ext cx="7377683" cy="334633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4153637">
            <a:off x="-4958019" y="7314479"/>
            <a:ext cx="14990034" cy="1499003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1878" y="963474"/>
            <a:ext cx="7162530" cy="116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FFFFFF"/>
                </a:solidFill>
                <a:latin typeface="Montserrat Classic Bold"/>
              </a:rPr>
              <a:t>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96305"/>
            <a:ext cx="5500872" cy="298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364" lvl="1" indent="-260682">
              <a:lnSpc>
                <a:spcPts val="3380"/>
              </a:lnSpc>
              <a:buFont typeface="Arial"/>
              <a:buChar char="•"/>
            </a:pPr>
            <a:r>
              <a:rPr lang="en-US" sz="2414" dirty="0">
                <a:solidFill>
                  <a:srgbClr val="000000"/>
                </a:solidFill>
                <a:latin typeface="Montserrat Classic"/>
              </a:rPr>
              <a:t>Stem is 3x3 convolutional layer.</a:t>
            </a:r>
          </a:p>
          <a:p>
            <a:pPr marL="521364" lvl="1" indent="-260682">
              <a:lnSpc>
                <a:spcPts val="3380"/>
              </a:lnSpc>
              <a:buFont typeface="Arial"/>
              <a:buChar char="•"/>
            </a:pPr>
            <a:r>
              <a:rPr lang="en-US" sz="2414" dirty="0">
                <a:solidFill>
                  <a:srgbClr val="000000"/>
                </a:solidFill>
                <a:latin typeface="Montserrat Classic"/>
              </a:rPr>
              <a:t>Body is 4 stages each containing multiple blocks.</a:t>
            </a:r>
          </a:p>
          <a:p>
            <a:pPr marL="521364" lvl="1" indent="-260682">
              <a:lnSpc>
                <a:spcPts val="3380"/>
              </a:lnSpc>
              <a:spcBef>
                <a:spcPct val="0"/>
              </a:spcBef>
              <a:buFont typeface="Arial"/>
              <a:buChar char="•"/>
            </a:pPr>
            <a:r>
              <a:rPr lang="en-US" sz="2414" dirty="0">
                <a:solidFill>
                  <a:srgbClr val="000000"/>
                </a:solidFill>
                <a:latin typeface="Montserrat Classic"/>
              </a:rPr>
              <a:t>Head is the final fully-connected layer, We replaced the given classifier with a custom one that is fit to our train data-set.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77785" y="2419316"/>
            <a:ext cx="4062002" cy="654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8"/>
              </a:lnSpc>
              <a:spcBef>
                <a:spcPct val="0"/>
              </a:spcBef>
            </a:pPr>
            <a:r>
              <a:rPr lang="en-US" sz="3856" u="sng">
                <a:solidFill>
                  <a:srgbClr val="000000"/>
                </a:solidFill>
                <a:latin typeface="Montserrat Classic Bold"/>
              </a:rPr>
              <a:t>REGNET-Y-16GF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6A80C7C0-F0A9-BFCD-39D0-A51F2E4B96C3}"/>
              </a:ext>
            </a:extLst>
          </p:cNvPr>
          <p:cNvSpPr txBox="1"/>
          <p:nvPr/>
        </p:nvSpPr>
        <p:spPr>
          <a:xfrm>
            <a:off x="8534400" y="9740319"/>
            <a:ext cx="952670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Montserrat Classic"/>
              </a:rPr>
              <a:t>Radosavovic</a:t>
            </a:r>
            <a:r>
              <a:rPr lang="en-US" sz="1700" dirty="0"/>
              <a:t> </a:t>
            </a:r>
            <a:r>
              <a:rPr lang="en-US" sz="1700" dirty="0">
                <a:solidFill>
                  <a:srgbClr val="000000"/>
                </a:solidFill>
                <a:latin typeface="Montserrat Classic"/>
              </a:rPr>
              <a:t>et al, “Designing Network Design Spaces”, CVPR</a:t>
            </a:r>
            <a:r>
              <a:rPr lang="en-US" sz="1700" dirty="0"/>
              <a:t> </a:t>
            </a:r>
            <a:r>
              <a:rPr lang="en-US" sz="1700" dirty="0">
                <a:solidFill>
                  <a:srgbClr val="000000"/>
                </a:solidFill>
                <a:latin typeface="Montserrat Classic"/>
              </a:rPr>
              <a:t>2020</a:t>
            </a:r>
            <a:endParaRPr lang="en-IL" sz="1700" dirty="0">
              <a:solidFill>
                <a:srgbClr val="000000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82009"/>
            <a:ext cx="7524462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The usage of an object detector reduced our training dataset by X3 of the number of images in the original data. This reduction effect directly on the total training time.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Montserrat Classic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Epoch #3 achieved the best accuracy before overfitting.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466943" y="792870"/>
            <a:ext cx="7792357" cy="4203551"/>
            <a:chOff x="0" y="-28575"/>
            <a:chExt cx="10389809" cy="5604734"/>
          </a:xfrm>
        </p:grpSpPr>
        <p:sp>
          <p:nvSpPr>
            <p:cNvPr id="4" name="TextBox 4"/>
            <p:cNvSpPr txBox="1"/>
            <p:nvPr/>
          </p:nvSpPr>
          <p:spPr>
            <a:xfrm>
              <a:off x="4379120" y="-28575"/>
              <a:ext cx="1127236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Validation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109727" y="-28575"/>
              <a:ext cx="553719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Train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137772" y="68404"/>
              <a:ext cx="1851281" cy="120674"/>
              <a:chOff x="4248840" y="-543588"/>
              <a:chExt cx="2337991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248840" y="-543588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6434431" y="-543588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6941E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002602" y="5290102"/>
              <a:ext cx="915427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Epoch 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409995" y="5290102"/>
              <a:ext cx="848176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Epoch 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761530" y="5290102"/>
              <a:ext cx="892644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Epoch 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140719" y="5290102"/>
              <a:ext cx="881802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Epoch 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507810" y="5290103"/>
              <a:ext cx="1040368" cy="274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27"/>
                </a:lnSpc>
              </a:pPr>
              <a:r>
                <a:rPr lang="en-US" sz="1305" dirty="0">
                  <a:solidFill>
                    <a:srgbClr val="000000"/>
                  </a:solidFill>
                  <a:latin typeface="Montserrat Classic"/>
                </a:rPr>
                <a:t>Epoch 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884013" y="5290102"/>
              <a:ext cx="890287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Epoch 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253618" y="5290102"/>
              <a:ext cx="898615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Epoch 6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773431" y="498831"/>
              <a:ext cx="9616378" cy="4709338"/>
              <a:chOff x="0" y="0"/>
              <a:chExt cx="12144564" cy="594744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6350"/>
                <a:ext cx="1214456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44564" h="12700">
                    <a:moveTo>
                      <a:pt x="0" y="0"/>
                    </a:moveTo>
                    <a:lnTo>
                      <a:pt x="12144564" y="0"/>
                    </a:lnTo>
                    <a:lnTo>
                      <a:pt x="1214456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480511"/>
                <a:ext cx="1214456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44564" h="12700">
                    <a:moveTo>
                      <a:pt x="0" y="0"/>
                    </a:moveTo>
                    <a:lnTo>
                      <a:pt x="12144564" y="0"/>
                    </a:lnTo>
                    <a:lnTo>
                      <a:pt x="1214456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2967371"/>
                <a:ext cx="1214456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44564" h="12700">
                    <a:moveTo>
                      <a:pt x="0" y="0"/>
                    </a:moveTo>
                    <a:lnTo>
                      <a:pt x="12144564" y="0"/>
                    </a:lnTo>
                    <a:lnTo>
                      <a:pt x="1214456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4454232"/>
                <a:ext cx="1214456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44564" h="12700">
                    <a:moveTo>
                      <a:pt x="0" y="0"/>
                    </a:moveTo>
                    <a:lnTo>
                      <a:pt x="12144564" y="0"/>
                    </a:lnTo>
                    <a:lnTo>
                      <a:pt x="1214456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5941093"/>
                <a:ext cx="1214456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44564" h="12700">
                    <a:moveTo>
                      <a:pt x="0" y="0"/>
                    </a:moveTo>
                    <a:lnTo>
                      <a:pt x="12144564" y="0"/>
                    </a:lnTo>
                    <a:lnTo>
                      <a:pt x="1214456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341515"/>
              <a:ext cx="662923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100%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7487" y="1518849"/>
              <a:ext cx="525436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75%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0618" y="2696184"/>
              <a:ext cx="552305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50%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33402" y="3873518"/>
              <a:ext cx="529521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25%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38206" y="5050853"/>
              <a:ext cx="424717" cy="28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7"/>
                </a:lnSpc>
              </a:pPr>
              <a:r>
                <a:rPr lang="en-US" sz="1305">
                  <a:solidFill>
                    <a:srgbClr val="000000"/>
                  </a:solidFill>
                  <a:latin typeface="Montserrat Classic"/>
                </a:rPr>
                <a:t>0% </a:t>
              </a:r>
            </a:p>
          </p:txBody>
        </p: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1389922" y="592793"/>
              <a:ext cx="8383397" cy="4685769"/>
              <a:chOff x="778569" y="118666"/>
              <a:chExt cx="10587427" cy="591767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778569" y="631409"/>
                <a:ext cx="1866062" cy="5404537"/>
              </a:xfrm>
              <a:custGeom>
                <a:avLst/>
                <a:gdLst/>
                <a:ahLst/>
                <a:cxnLst/>
                <a:rect l="l" t="t" r="r" b="b"/>
                <a:pathLst>
                  <a:path w="1866062" h="5404537">
                    <a:moveTo>
                      <a:pt x="177800" y="5316034"/>
                    </a:moveTo>
                    <a:cubicBezTo>
                      <a:pt x="177581" y="5267091"/>
                      <a:pt x="137843" y="5227531"/>
                      <a:pt x="88900" y="5227531"/>
                    </a:cubicBezTo>
                    <a:cubicBezTo>
                      <a:pt x="39956" y="5227531"/>
                      <a:pt x="219" y="5267091"/>
                      <a:pt x="0" y="5316034"/>
                    </a:cubicBezTo>
                    <a:cubicBezTo>
                      <a:pt x="219" y="5364977"/>
                      <a:pt x="39956" y="5404537"/>
                      <a:pt x="88900" y="5404537"/>
                    </a:cubicBezTo>
                    <a:cubicBezTo>
                      <a:pt x="137843" y="5404537"/>
                      <a:pt x="177581" y="5364977"/>
                      <a:pt x="177800" y="5316034"/>
                    </a:cubicBezTo>
                    <a:close/>
                    <a:moveTo>
                      <a:pt x="63939" y="5311333"/>
                    </a:moveTo>
                    <a:cubicBezTo>
                      <a:pt x="57696" y="5344482"/>
                      <a:pt x="107618" y="5353883"/>
                      <a:pt x="113861" y="5320735"/>
                    </a:cubicBezTo>
                    <a:cubicBezTo>
                      <a:pt x="113861" y="5320735"/>
                      <a:pt x="114088" y="5319525"/>
                      <a:pt x="114538" y="5317140"/>
                    </a:cubicBezTo>
                    <a:cubicBezTo>
                      <a:pt x="129076" y="5240124"/>
                      <a:pt x="376782" y="3936834"/>
                      <a:pt x="734413" y="2636396"/>
                    </a:cubicBezTo>
                    <a:cubicBezTo>
                      <a:pt x="1028402" y="1567376"/>
                      <a:pt x="1395537" y="499105"/>
                      <a:pt x="1769807" y="122367"/>
                    </a:cubicBezTo>
                    <a:cubicBezTo>
                      <a:pt x="1792939" y="99083"/>
                      <a:pt x="1816082" y="78511"/>
                      <a:pt x="1839240" y="60849"/>
                    </a:cubicBezTo>
                    <a:cubicBezTo>
                      <a:pt x="1866062" y="40394"/>
                      <a:pt x="1835256" y="0"/>
                      <a:pt x="1808435" y="20455"/>
                    </a:cubicBezTo>
                    <a:cubicBezTo>
                      <a:pt x="1783539" y="39442"/>
                      <a:pt x="1758636" y="61532"/>
                      <a:pt x="1733768" y="86564"/>
                    </a:cubicBezTo>
                    <a:cubicBezTo>
                      <a:pt x="1356036" y="466788"/>
                      <a:pt x="982340" y="1543287"/>
                      <a:pt x="685431" y="2622926"/>
                    </a:cubicBezTo>
                    <a:cubicBezTo>
                      <a:pt x="327260" y="3925327"/>
                      <a:pt x="79180" y="5230585"/>
                      <a:pt x="64618" y="5307728"/>
                    </a:cubicBezTo>
                    <a:cubicBezTo>
                      <a:pt x="64166" y="5310123"/>
                      <a:pt x="63939" y="5311333"/>
                      <a:pt x="63939" y="5311333"/>
                    </a:cubicBezTo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2513507" y="464758"/>
                <a:ext cx="1859009" cy="295806"/>
              </a:xfrm>
              <a:custGeom>
                <a:avLst/>
                <a:gdLst/>
                <a:ahLst/>
                <a:cxnLst/>
                <a:rect l="l" t="t" r="r" b="b"/>
                <a:pathLst>
                  <a:path w="1859009" h="295806">
                    <a:moveTo>
                      <a:pt x="177800" y="207303"/>
                    </a:moveTo>
                    <a:cubicBezTo>
                      <a:pt x="177581" y="158360"/>
                      <a:pt x="137843" y="118800"/>
                      <a:pt x="88900" y="118800"/>
                    </a:cubicBezTo>
                    <a:cubicBezTo>
                      <a:pt x="39956" y="118800"/>
                      <a:pt x="218" y="158360"/>
                      <a:pt x="0" y="207303"/>
                    </a:cubicBezTo>
                    <a:cubicBezTo>
                      <a:pt x="218" y="256246"/>
                      <a:pt x="39956" y="295806"/>
                      <a:pt x="88900" y="295806"/>
                    </a:cubicBezTo>
                    <a:cubicBezTo>
                      <a:pt x="137843" y="295806"/>
                      <a:pt x="177581" y="256246"/>
                      <a:pt x="177800" y="207303"/>
                    </a:cubicBezTo>
                    <a:close/>
                    <a:moveTo>
                      <a:pt x="73497" y="187106"/>
                    </a:moveTo>
                    <a:cubicBezTo>
                      <a:pt x="46675" y="207561"/>
                      <a:pt x="77481" y="247955"/>
                      <a:pt x="104302" y="227500"/>
                    </a:cubicBezTo>
                    <a:cubicBezTo>
                      <a:pt x="231961" y="130143"/>
                      <a:pt x="372619" y="81770"/>
                      <a:pt x="520893" y="62133"/>
                    </a:cubicBezTo>
                    <a:cubicBezTo>
                      <a:pt x="582101" y="54027"/>
                      <a:pt x="644607" y="50810"/>
                      <a:pt x="708049" y="51079"/>
                    </a:cubicBezTo>
                    <a:cubicBezTo>
                      <a:pt x="871107" y="51771"/>
                      <a:pt x="1040278" y="75415"/>
                      <a:pt x="1209582" y="99111"/>
                    </a:cubicBezTo>
                    <a:cubicBezTo>
                      <a:pt x="1215671" y="99963"/>
                      <a:pt x="1221759" y="100816"/>
                      <a:pt x="1227847" y="101667"/>
                    </a:cubicBezTo>
                    <a:cubicBezTo>
                      <a:pt x="1399517" y="125674"/>
                      <a:pt x="1571104" y="148907"/>
                      <a:pt x="1736525" y="148482"/>
                    </a:cubicBezTo>
                    <a:cubicBezTo>
                      <a:pt x="1766339" y="148405"/>
                      <a:pt x="1795954" y="147563"/>
                      <a:pt x="1825337" y="145826"/>
                    </a:cubicBezTo>
                    <a:cubicBezTo>
                      <a:pt x="1859009" y="143835"/>
                      <a:pt x="1856010" y="93124"/>
                      <a:pt x="1822338" y="95115"/>
                    </a:cubicBezTo>
                    <a:cubicBezTo>
                      <a:pt x="1793905" y="96796"/>
                      <a:pt x="1765246" y="97608"/>
                      <a:pt x="1736395" y="97682"/>
                    </a:cubicBezTo>
                    <a:cubicBezTo>
                      <a:pt x="1573296" y="98101"/>
                      <a:pt x="1404134" y="75025"/>
                      <a:pt x="1234884" y="51357"/>
                    </a:cubicBezTo>
                    <a:cubicBezTo>
                      <a:pt x="1228799" y="50506"/>
                      <a:pt x="1222711" y="49653"/>
                      <a:pt x="1216623" y="48801"/>
                    </a:cubicBezTo>
                    <a:cubicBezTo>
                      <a:pt x="1045015" y="24783"/>
                      <a:pt x="873534" y="980"/>
                      <a:pt x="708265" y="279"/>
                    </a:cubicBezTo>
                    <a:cubicBezTo>
                      <a:pt x="642487" y="0"/>
                      <a:pt x="577683" y="3369"/>
                      <a:pt x="514224" y="11773"/>
                    </a:cubicBezTo>
                    <a:cubicBezTo>
                      <a:pt x="357278" y="32558"/>
                      <a:pt x="208567" y="84098"/>
                      <a:pt x="73497" y="187106"/>
                    </a:cubicBezTo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4248445" y="440901"/>
                <a:ext cx="1857998" cy="232830"/>
              </a:xfrm>
              <a:custGeom>
                <a:avLst/>
                <a:gdLst/>
                <a:ahLst/>
                <a:cxnLst/>
                <a:rect l="l" t="t" r="r" b="b"/>
                <a:pathLst>
                  <a:path w="1857998" h="232830">
                    <a:moveTo>
                      <a:pt x="177800" y="144327"/>
                    </a:moveTo>
                    <a:cubicBezTo>
                      <a:pt x="177581" y="95384"/>
                      <a:pt x="137843" y="55824"/>
                      <a:pt x="88900" y="55824"/>
                    </a:cubicBezTo>
                    <a:cubicBezTo>
                      <a:pt x="39956" y="55824"/>
                      <a:pt x="219" y="95384"/>
                      <a:pt x="0" y="144327"/>
                    </a:cubicBezTo>
                    <a:cubicBezTo>
                      <a:pt x="219" y="193270"/>
                      <a:pt x="39956" y="232831"/>
                      <a:pt x="88900" y="232831"/>
                    </a:cubicBezTo>
                    <a:cubicBezTo>
                      <a:pt x="137843" y="232831"/>
                      <a:pt x="177581" y="193270"/>
                      <a:pt x="177800" y="144327"/>
                    </a:cubicBezTo>
                    <a:close/>
                    <a:moveTo>
                      <a:pt x="87400" y="118972"/>
                    </a:moveTo>
                    <a:cubicBezTo>
                      <a:pt x="53728" y="120963"/>
                      <a:pt x="56726" y="171674"/>
                      <a:pt x="90399" y="169683"/>
                    </a:cubicBezTo>
                    <a:cubicBezTo>
                      <a:pt x="310440" y="156672"/>
                      <a:pt x="530400" y="137875"/>
                      <a:pt x="750345" y="119020"/>
                    </a:cubicBezTo>
                    <a:cubicBezTo>
                      <a:pt x="796594" y="115055"/>
                      <a:pt x="842842" y="111088"/>
                      <a:pt x="889089" y="107172"/>
                    </a:cubicBezTo>
                    <a:cubicBezTo>
                      <a:pt x="1200753" y="80783"/>
                      <a:pt x="1512416" y="56701"/>
                      <a:pt x="1824272" y="51370"/>
                    </a:cubicBezTo>
                    <a:cubicBezTo>
                      <a:pt x="1857998" y="50793"/>
                      <a:pt x="1857129" y="0"/>
                      <a:pt x="1823403" y="577"/>
                    </a:cubicBezTo>
                    <a:cubicBezTo>
                      <a:pt x="1510409" y="5928"/>
                      <a:pt x="1197606" y="30068"/>
                      <a:pt x="884804" y="56554"/>
                    </a:cubicBezTo>
                    <a:cubicBezTo>
                      <a:pt x="838538" y="60471"/>
                      <a:pt x="792273" y="64439"/>
                      <a:pt x="746006" y="68406"/>
                    </a:cubicBezTo>
                    <a:cubicBezTo>
                      <a:pt x="526507" y="87222"/>
                      <a:pt x="306994" y="105987"/>
                      <a:pt x="87400" y="118972"/>
                    </a:cubicBezTo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5983382" y="378371"/>
                <a:ext cx="1857704" cy="177007"/>
              </a:xfrm>
              <a:custGeom>
                <a:avLst/>
                <a:gdLst/>
                <a:ahLst/>
                <a:cxnLst/>
                <a:rect l="l" t="t" r="r" b="b"/>
                <a:pathLst>
                  <a:path w="1857704" h="177007">
                    <a:moveTo>
                      <a:pt x="177800" y="88503"/>
                    </a:moveTo>
                    <a:cubicBezTo>
                      <a:pt x="177581" y="39560"/>
                      <a:pt x="137844" y="0"/>
                      <a:pt x="88900" y="0"/>
                    </a:cubicBezTo>
                    <a:cubicBezTo>
                      <a:pt x="39957" y="0"/>
                      <a:pt x="219" y="39560"/>
                      <a:pt x="0" y="88503"/>
                    </a:cubicBezTo>
                    <a:cubicBezTo>
                      <a:pt x="219" y="137446"/>
                      <a:pt x="39957" y="177007"/>
                      <a:pt x="88900" y="177007"/>
                    </a:cubicBezTo>
                    <a:cubicBezTo>
                      <a:pt x="137844" y="177007"/>
                      <a:pt x="177581" y="137446"/>
                      <a:pt x="177800" y="88503"/>
                    </a:cubicBezTo>
                    <a:close/>
                    <a:moveTo>
                      <a:pt x="88466" y="63107"/>
                    </a:moveTo>
                    <a:cubicBezTo>
                      <a:pt x="54740" y="63684"/>
                      <a:pt x="55608" y="114476"/>
                      <a:pt x="89335" y="113900"/>
                    </a:cubicBezTo>
                    <a:cubicBezTo>
                      <a:pt x="129654" y="113210"/>
                      <a:pt x="169975" y="112890"/>
                      <a:pt x="210298" y="112892"/>
                    </a:cubicBezTo>
                    <a:cubicBezTo>
                      <a:pt x="487338" y="112902"/>
                      <a:pt x="764473" y="128082"/>
                      <a:pt x="1041635" y="143151"/>
                    </a:cubicBezTo>
                    <a:cubicBezTo>
                      <a:pt x="1151602" y="149130"/>
                      <a:pt x="1261573" y="155092"/>
                      <a:pt x="1371544" y="160091"/>
                    </a:cubicBezTo>
                    <a:cubicBezTo>
                      <a:pt x="1522268" y="166942"/>
                      <a:pt x="1672991" y="171982"/>
                      <a:pt x="1823703" y="172783"/>
                    </a:cubicBezTo>
                    <a:cubicBezTo>
                      <a:pt x="1857434" y="172962"/>
                      <a:pt x="1857704" y="122162"/>
                      <a:pt x="1823973" y="121983"/>
                    </a:cubicBezTo>
                    <a:cubicBezTo>
                      <a:pt x="1673940" y="121187"/>
                      <a:pt x="1523895" y="116164"/>
                      <a:pt x="1373851" y="109344"/>
                    </a:cubicBezTo>
                    <a:cubicBezTo>
                      <a:pt x="1264030" y="104352"/>
                      <a:pt x="1154209" y="98396"/>
                      <a:pt x="1044393" y="92426"/>
                    </a:cubicBezTo>
                    <a:cubicBezTo>
                      <a:pt x="766312" y="77307"/>
                      <a:pt x="488258" y="62102"/>
                      <a:pt x="210300" y="62092"/>
                    </a:cubicBezTo>
                    <a:cubicBezTo>
                      <a:pt x="169687" y="62090"/>
                      <a:pt x="129075" y="62413"/>
                      <a:pt x="88466" y="63107"/>
                    </a:cubicBezTo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7718320" y="437251"/>
                <a:ext cx="1857931" cy="177007"/>
              </a:xfrm>
              <a:custGeom>
                <a:avLst/>
                <a:gdLst/>
                <a:ahLst/>
                <a:cxnLst/>
                <a:rect l="l" t="t" r="r" b="b"/>
                <a:pathLst>
                  <a:path w="1857931" h="177007">
                    <a:moveTo>
                      <a:pt x="177800" y="88503"/>
                    </a:moveTo>
                    <a:cubicBezTo>
                      <a:pt x="177582" y="39560"/>
                      <a:pt x="137844" y="0"/>
                      <a:pt x="88900" y="0"/>
                    </a:cubicBezTo>
                    <a:cubicBezTo>
                      <a:pt x="39957" y="0"/>
                      <a:pt x="219" y="39560"/>
                      <a:pt x="0" y="88503"/>
                    </a:cubicBezTo>
                    <a:cubicBezTo>
                      <a:pt x="219" y="137446"/>
                      <a:pt x="39957" y="177006"/>
                      <a:pt x="88900" y="177006"/>
                    </a:cubicBezTo>
                    <a:cubicBezTo>
                      <a:pt x="137844" y="177006"/>
                      <a:pt x="177582" y="137446"/>
                      <a:pt x="177800" y="88503"/>
                    </a:cubicBezTo>
                    <a:close/>
                    <a:moveTo>
                      <a:pt x="89035" y="63103"/>
                    </a:moveTo>
                    <a:cubicBezTo>
                      <a:pt x="55304" y="62924"/>
                      <a:pt x="55034" y="113724"/>
                      <a:pt x="88765" y="113903"/>
                    </a:cubicBezTo>
                    <a:cubicBezTo>
                      <a:pt x="111939" y="114026"/>
                      <a:pt x="135113" y="114087"/>
                      <a:pt x="158288" y="114092"/>
                    </a:cubicBezTo>
                    <a:cubicBezTo>
                      <a:pt x="476623" y="114155"/>
                      <a:pt x="794974" y="103428"/>
                      <a:pt x="1113336" y="92745"/>
                    </a:cubicBezTo>
                    <a:cubicBezTo>
                      <a:pt x="1350286" y="84794"/>
                      <a:pt x="1587242" y="76869"/>
                      <a:pt x="1824204" y="73458"/>
                    </a:cubicBezTo>
                    <a:cubicBezTo>
                      <a:pt x="1857931" y="72972"/>
                      <a:pt x="1857200" y="22177"/>
                      <a:pt x="1823472" y="22663"/>
                    </a:cubicBezTo>
                    <a:cubicBezTo>
                      <a:pt x="1586186" y="26079"/>
                      <a:pt x="1348906" y="34012"/>
                      <a:pt x="1111633" y="41974"/>
                    </a:cubicBezTo>
                    <a:cubicBezTo>
                      <a:pt x="793841" y="52637"/>
                      <a:pt x="476062" y="63354"/>
                      <a:pt x="158298" y="63292"/>
                    </a:cubicBezTo>
                    <a:cubicBezTo>
                      <a:pt x="135210" y="63287"/>
                      <a:pt x="112122" y="63226"/>
                      <a:pt x="89035" y="63103"/>
                    </a:cubicBezTo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9453258" y="387292"/>
                <a:ext cx="1912738" cy="186523"/>
              </a:xfrm>
              <a:custGeom>
                <a:avLst/>
                <a:gdLst/>
                <a:ahLst/>
                <a:cxnLst/>
                <a:rect l="l" t="t" r="r" b="b"/>
                <a:pathLst>
                  <a:path w="1912738" h="186523">
                    <a:moveTo>
                      <a:pt x="177800" y="98019"/>
                    </a:moveTo>
                    <a:cubicBezTo>
                      <a:pt x="177581" y="49076"/>
                      <a:pt x="137843" y="9516"/>
                      <a:pt x="88900" y="9516"/>
                    </a:cubicBezTo>
                    <a:cubicBezTo>
                      <a:pt x="39956" y="9516"/>
                      <a:pt x="218" y="49076"/>
                      <a:pt x="0" y="98019"/>
                    </a:cubicBezTo>
                    <a:cubicBezTo>
                      <a:pt x="218" y="146962"/>
                      <a:pt x="39956" y="186523"/>
                      <a:pt x="88900" y="186523"/>
                    </a:cubicBezTo>
                    <a:cubicBezTo>
                      <a:pt x="137843" y="186523"/>
                      <a:pt x="177581" y="146962"/>
                      <a:pt x="177800" y="98019"/>
                    </a:cubicBezTo>
                    <a:close/>
                    <a:moveTo>
                      <a:pt x="88534" y="72622"/>
                    </a:moveTo>
                    <a:cubicBezTo>
                      <a:pt x="54807" y="73108"/>
                      <a:pt x="55538" y="123902"/>
                      <a:pt x="89266" y="123417"/>
                    </a:cubicBezTo>
                    <a:cubicBezTo>
                      <a:pt x="280035" y="120670"/>
                      <a:pt x="533770" y="118701"/>
                      <a:pt x="788139" y="117294"/>
                    </a:cubicBezTo>
                    <a:cubicBezTo>
                      <a:pt x="1299530" y="114466"/>
                      <a:pt x="1813481" y="113914"/>
                      <a:pt x="1823709" y="113904"/>
                    </a:cubicBezTo>
                    <a:cubicBezTo>
                      <a:pt x="1823813" y="113903"/>
                      <a:pt x="1823864" y="113903"/>
                      <a:pt x="1823864" y="113903"/>
                    </a:cubicBezTo>
                    <a:cubicBezTo>
                      <a:pt x="1857595" y="113868"/>
                      <a:pt x="1857542" y="63068"/>
                      <a:pt x="1823811" y="63103"/>
                    </a:cubicBezTo>
                    <a:cubicBezTo>
                      <a:pt x="1823811" y="63103"/>
                      <a:pt x="1823759" y="63104"/>
                      <a:pt x="1823656" y="63104"/>
                    </a:cubicBezTo>
                    <a:cubicBezTo>
                      <a:pt x="1813426" y="63114"/>
                      <a:pt x="1299362" y="63667"/>
                      <a:pt x="787859" y="66495"/>
                    </a:cubicBezTo>
                    <a:cubicBezTo>
                      <a:pt x="533325" y="67903"/>
                      <a:pt x="279426" y="69874"/>
                      <a:pt x="88534" y="72622"/>
                    </a:cubicBezTo>
                    <a:moveTo>
                      <a:pt x="1912737" y="88503"/>
                    </a:moveTo>
                    <a:cubicBezTo>
                      <a:pt x="1912519" y="39560"/>
                      <a:pt x="1872781" y="0"/>
                      <a:pt x="1823837" y="0"/>
                    </a:cubicBezTo>
                    <a:cubicBezTo>
                      <a:pt x="1774894" y="0"/>
                      <a:pt x="1735156" y="39560"/>
                      <a:pt x="1734937" y="88503"/>
                    </a:cubicBezTo>
                    <a:cubicBezTo>
                      <a:pt x="1735156" y="137446"/>
                      <a:pt x="1774894" y="177007"/>
                      <a:pt x="1823837" y="177007"/>
                    </a:cubicBezTo>
                    <a:cubicBezTo>
                      <a:pt x="1872781" y="177007"/>
                      <a:pt x="1912519" y="137446"/>
                      <a:pt x="1912737" y="88503"/>
                    </a:cubicBezTo>
                    <a:close/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778569" y="1019920"/>
                <a:ext cx="1865750" cy="5016026"/>
              </a:xfrm>
              <a:custGeom>
                <a:avLst/>
                <a:gdLst/>
                <a:ahLst/>
                <a:cxnLst/>
                <a:rect l="l" t="t" r="r" b="b"/>
                <a:pathLst>
                  <a:path w="1865750" h="5016026">
                    <a:moveTo>
                      <a:pt x="177800" y="4927523"/>
                    </a:moveTo>
                    <a:cubicBezTo>
                      <a:pt x="177581" y="4878580"/>
                      <a:pt x="137843" y="4839020"/>
                      <a:pt x="88900" y="4839020"/>
                    </a:cubicBezTo>
                    <a:cubicBezTo>
                      <a:pt x="39956" y="4839020"/>
                      <a:pt x="219" y="4878580"/>
                      <a:pt x="0" y="4927523"/>
                    </a:cubicBezTo>
                    <a:cubicBezTo>
                      <a:pt x="219" y="4976466"/>
                      <a:pt x="39956" y="5016026"/>
                      <a:pt x="88900" y="5016026"/>
                    </a:cubicBezTo>
                    <a:cubicBezTo>
                      <a:pt x="137843" y="5016026"/>
                      <a:pt x="177581" y="4976466"/>
                      <a:pt x="177800" y="4927523"/>
                    </a:cubicBezTo>
                    <a:close/>
                    <a:moveTo>
                      <a:pt x="64107" y="4922001"/>
                    </a:moveTo>
                    <a:cubicBezTo>
                      <a:pt x="56775" y="4954926"/>
                      <a:pt x="106360" y="4965969"/>
                      <a:pt x="113693" y="4933045"/>
                    </a:cubicBezTo>
                    <a:cubicBezTo>
                      <a:pt x="113693" y="4933045"/>
                      <a:pt x="113939" y="4931932"/>
                      <a:pt x="114429" y="4929740"/>
                    </a:cubicBezTo>
                    <a:cubicBezTo>
                      <a:pt x="130232" y="4858923"/>
                      <a:pt x="399254" y="3660359"/>
                      <a:pt x="772057" y="2453088"/>
                    </a:cubicBezTo>
                    <a:cubicBezTo>
                      <a:pt x="1030020" y="1617711"/>
                      <a:pt x="1337456" y="777971"/>
                      <a:pt x="1645306" y="306653"/>
                    </a:cubicBezTo>
                    <a:cubicBezTo>
                      <a:pt x="1710881" y="206258"/>
                      <a:pt x="1776378" y="122751"/>
                      <a:pt x="1841469" y="59982"/>
                    </a:cubicBezTo>
                    <a:cubicBezTo>
                      <a:pt x="1865750" y="36568"/>
                      <a:pt x="1830487" y="0"/>
                      <a:pt x="1806206" y="23415"/>
                    </a:cubicBezTo>
                    <a:cubicBezTo>
                      <a:pt x="1738765" y="88450"/>
                      <a:pt x="1670728" y="174836"/>
                      <a:pt x="1602775" y="278872"/>
                    </a:cubicBezTo>
                    <a:cubicBezTo>
                      <a:pt x="1293059" y="753048"/>
                      <a:pt x="983068" y="1597583"/>
                      <a:pt x="723518" y="2438099"/>
                    </a:cubicBezTo>
                    <a:cubicBezTo>
                      <a:pt x="350124" y="3647283"/>
                      <a:pt x="80677" y="4847746"/>
                      <a:pt x="64846" y="4918686"/>
                    </a:cubicBezTo>
                    <a:cubicBezTo>
                      <a:pt x="64354" y="4920889"/>
                      <a:pt x="64107" y="4922001"/>
                      <a:pt x="64107" y="4922001"/>
                    </a:cubicBezTo>
                  </a:path>
                </a:pathLst>
              </a:custGeom>
              <a:solidFill>
                <a:srgbClr val="F6941E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2513507" y="484275"/>
                <a:ext cx="1861795" cy="665847"/>
              </a:xfrm>
              <a:custGeom>
                <a:avLst/>
                <a:gdLst/>
                <a:ahLst/>
                <a:cxnLst/>
                <a:rect l="l" t="t" r="r" b="b"/>
                <a:pathLst>
                  <a:path w="1861795" h="665847">
                    <a:moveTo>
                      <a:pt x="177800" y="577344"/>
                    </a:moveTo>
                    <a:cubicBezTo>
                      <a:pt x="177581" y="528401"/>
                      <a:pt x="137843" y="488840"/>
                      <a:pt x="88900" y="488840"/>
                    </a:cubicBezTo>
                    <a:cubicBezTo>
                      <a:pt x="39956" y="488840"/>
                      <a:pt x="218" y="528401"/>
                      <a:pt x="0" y="577344"/>
                    </a:cubicBezTo>
                    <a:cubicBezTo>
                      <a:pt x="218" y="626286"/>
                      <a:pt x="39956" y="665847"/>
                      <a:pt x="88900" y="665847"/>
                    </a:cubicBezTo>
                    <a:cubicBezTo>
                      <a:pt x="137843" y="665847"/>
                      <a:pt x="177581" y="626286"/>
                      <a:pt x="177800" y="577344"/>
                    </a:cubicBezTo>
                    <a:close/>
                    <a:moveTo>
                      <a:pt x="71268" y="559060"/>
                    </a:moveTo>
                    <a:cubicBezTo>
                      <a:pt x="46987" y="582474"/>
                      <a:pt x="82250" y="619042"/>
                      <a:pt x="106531" y="595627"/>
                    </a:cubicBezTo>
                    <a:cubicBezTo>
                      <a:pt x="319764" y="390003"/>
                      <a:pt x="565535" y="283286"/>
                      <a:pt x="822908" y="218291"/>
                    </a:cubicBezTo>
                    <a:cubicBezTo>
                      <a:pt x="969105" y="181372"/>
                      <a:pt x="1119069" y="157899"/>
                      <a:pt x="1269076" y="137626"/>
                    </a:cubicBezTo>
                    <a:cubicBezTo>
                      <a:pt x="1317640" y="131063"/>
                      <a:pt x="1366209" y="124837"/>
                      <a:pt x="1414658" y="118607"/>
                    </a:cubicBezTo>
                    <a:cubicBezTo>
                      <a:pt x="1554650" y="100604"/>
                      <a:pt x="1693648" y="82545"/>
                      <a:pt x="1828683" y="56302"/>
                    </a:cubicBezTo>
                    <a:cubicBezTo>
                      <a:pt x="1861795" y="49867"/>
                      <a:pt x="1852103" y="0"/>
                      <a:pt x="1818992" y="6435"/>
                    </a:cubicBezTo>
                    <a:cubicBezTo>
                      <a:pt x="1685006" y="32474"/>
                      <a:pt x="1547082" y="50359"/>
                      <a:pt x="1408179" y="68222"/>
                    </a:cubicBezTo>
                    <a:cubicBezTo>
                      <a:pt x="1359621" y="74466"/>
                      <a:pt x="1310944" y="80706"/>
                      <a:pt x="1262273" y="87284"/>
                    </a:cubicBezTo>
                    <a:cubicBezTo>
                      <a:pt x="1110365" y="107813"/>
                      <a:pt x="958516" y="131651"/>
                      <a:pt x="810470" y="169037"/>
                    </a:cubicBezTo>
                    <a:cubicBezTo>
                      <a:pt x="544745" y="236141"/>
                      <a:pt x="291339" y="346841"/>
                      <a:pt x="71268" y="559060"/>
                    </a:cubicBezTo>
                  </a:path>
                </a:pathLst>
              </a:custGeom>
              <a:solidFill>
                <a:srgbClr val="F6941E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4248445" y="350801"/>
                <a:ext cx="1859088" cy="253345"/>
              </a:xfrm>
              <a:custGeom>
                <a:avLst/>
                <a:gdLst/>
                <a:ahLst/>
                <a:cxnLst/>
                <a:rect l="l" t="t" r="r" b="b"/>
                <a:pathLst>
                  <a:path w="1859088" h="253345">
                    <a:moveTo>
                      <a:pt x="177800" y="164842"/>
                    </a:moveTo>
                    <a:cubicBezTo>
                      <a:pt x="177581" y="115899"/>
                      <a:pt x="137843" y="76339"/>
                      <a:pt x="88900" y="76339"/>
                    </a:cubicBezTo>
                    <a:cubicBezTo>
                      <a:pt x="39956" y="76339"/>
                      <a:pt x="219" y="115899"/>
                      <a:pt x="0" y="164842"/>
                    </a:cubicBezTo>
                    <a:cubicBezTo>
                      <a:pt x="219" y="213785"/>
                      <a:pt x="39956" y="253346"/>
                      <a:pt x="88900" y="253346"/>
                    </a:cubicBezTo>
                    <a:cubicBezTo>
                      <a:pt x="137843" y="253346"/>
                      <a:pt x="177581" y="213785"/>
                      <a:pt x="177800" y="164842"/>
                    </a:cubicBezTo>
                    <a:close/>
                    <a:moveTo>
                      <a:pt x="84054" y="139909"/>
                    </a:moveTo>
                    <a:cubicBezTo>
                      <a:pt x="50942" y="146344"/>
                      <a:pt x="60633" y="196211"/>
                      <a:pt x="93745" y="189776"/>
                    </a:cubicBezTo>
                    <a:cubicBezTo>
                      <a:pt x="481500" y="114417"/>
                      <a:pt x="874872" y="94989"/>
                      <a:pt x="1268261" y="78876"/>
                    </a:cubicBezTo>
                    <a:cubicBezTo>
                      <a:pt x="1291472" y="77925"/>
                      <a:pt x="1314684" y="76986"/>
                      <a:pt x="1337894" y="76048"/>
                    </a:cubicBezTo>
                    <a:cubicBezTo>
                      <a:pt x="1500585" y="69474"/>
                      <a:pt x="1663225" y="62951"/>
                      <a:pt x="1825423" y="52807"/>
                    </a:cubicBezTo>
                    <a:cubicBezTo>
                      <a:pt x="1859088" y="50701"/>
                      <a:pt x="1855917" y="0"/>
                      <a:pt x="1822252" y="2106"/>
                    </a:cubicBezTo>
                    <a:cubicBezTo>
                      <a:pt x="1660426" y="12227"/>
                      <a:pt x="1498160" y="18731"/>
                      <a:pt x="1335843" y="25289"/>
                    </a:cubicBezTo>
                    <a:cubicBezTo>
                      <a:pt x="1312623" y="26228"/>
                      <a:pt x="1289403" y="27167"/>
                      <a:pt x="1266182" y="28118"/>
                    </a:cubicBezTo>
                    <a:cubicBezTo>
                      <a:pt x="870232" y="44337"/>
                      <a:pt x="474324" y="64061"/>
                      <a:pt x="84054" y="139909"/>
                    </a:cubicBezTo>
                  </a:path>
                </a:pathLst>
              </a:custGeom>
              <a:solidFill>
                <a:srgbClr val="F6941E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5983382" y="271948"/>
                <a:ext cx="1858473" cy="194813"/>
              </a:xfrm>
              <a:custGeom>
                <a:avLst/>
                <a:gdLst/>
                <a:ahLst/>
                <a:cxnLst/>
                <a:rect l="l" t="t" r="r" b="b"/>
                <a:pathLst>
                  <a:path w="1858473" h="194813">
                    <a:moveTo>
                      <a:pt x="177800" y="106309"/>
                    </a:moveTo>
                    <a:cubicBezTo>
                      <a:pt x="177581" y="57366"/>
                      <a:pt x="137844" y="17806"/>
                      <a:pt x="88900" y="17806"/>
                    </a:cubicBezTo>
                    <a:cubicBezTo>
                      <a:pt x="39957" y="17806"/>
                      <a:pt x="219" y="57366"/>
                      <a:pt x="0" y="106309"/>
                    </a:cubicBezTo>
                    <a:cubicBezTo>
                      <a:pt x="219" y="155252"/>
                      <a:pt x="39957" y="194813"/>
                      <a:pt x="88900" y="194813"/>
                    </a:cubicBezTo>
                    <a:cubicBezTo>
                      <a:pt x="137844" y="194813"/>
                      <a:pt x="177581" y="155252"/>
                      <a:pt x="177800" y="106309"/>
                    </a:cubicBezTo>
                    <a:close/>
                    <a:moveTo>
                      <a:pt x="87315" y="80959"/>
                    </a:moveTo>
                    <a:cubicBezTo>
                      <a:pt x="53649" y="83064"/>
                      <a:pt x="56820" y="133765"/>
                      <a:pt x="90486" y="131660"/>
                    </a:cubicBezTo>
                    <a:cubicBezTo>
                      <a:pt x="570029" y="101667"/>
                      <a:pt x="1049916" y="81125"/>
                      <a:pt x="1529804" y="62939"/>
                    </a:cubicBezTo>
                    <a:cubicBezTo>
                      <a:pt x="1628125" y="59213"/>
                      <a:pt x="1726447" y="55586"/>
                      <a:pt x="1824765" y="51997"/>
                    </a:cubicBezTo>
                    <a:cubicBezTo>
                      <a:pt x="1858473" y="50766"/>
                      <a:pt x="1856620" y="0"/>
                      <a:pt x="1822911" y="1231"/>
                    </a:cubicBezTo>
                    <a:cubicBezTo>
                      <a:pt x="1724569" y="4821"/>
                      <a:pt x="1626225" y="8449"/>
                      <a:pt x="1527880" y="12175"/>
                    </a:cubicBezTo>
                    <a:cubicBezTo>
                      <a:pt x="1047576" y="30377"/>
                      <a:pt x="567274" y="50940"/>
                      <a:pt x="87315" y="80959"/>
                    </a:cubicBezTo>
                  </a:path>
                </a:pathLst>
              </a:custGeom>
              <a:solidFill>
                <a:srgbClr val="F6941E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7718320" y="210058"/>
                <a:ext cx="1858223" cy="177007"/>
              </a:xfrm>
              <a:custGeom>
                <a:avLst/>
                <a:gdLst/>
                <a:ahLst/>
                <a:cxnLst/>
                <a:rect l="l" t="t" r="r" b="b"/>
                <a:pathLst>
                  <a:path w="1858223" h="177007">
                    <a:moveTo>
                      <a:pt x="177800" y="88504"/>
                    </a:moveTo>
                    <a:cubicBezTo>
                      <a:pt x="177582" y="39561"/>
                      <a:pt x="137844" y="0"/>
                      <a:pt x="88900" y="0"/>
                    </a:cubicBezTo>
                    <a:cubicBezTo>
                      <a:pt x="39957" y="0"/>
                      <a:pt x="219" y="39561"/>
                      <a:pt x="0" y="88504"/>
                    </a:cubicBezTo>
                    <a:cubicBezTo>
                      <a:pt x="219" y="137447"/>
                      <a:pt x="39957" y="177007"/>
                      <a:pt x="88900" y="177007"/>
                    </a:cubicBezTo>
                    <a:cubicBezTo>
                      <a:pt x="137844" y="177007"/>
                      <a:pt x="177582" y="137447"/>
                      <a:pt x="177800" y="88504"/>
                    </a:cubicBezTo>
                    <a:close/>
                    <a:moveTo>
                      <a:pt x="87973" y="63121"/>
                    </a:moveTo>
                    <a:cubicBezTo>
                      <a:pt x="54264" y="64351"/>
                      <a:pt x="56118" y="115117"/>
                      <a:pt x="89827" y="113887"/>
                    </a:cubicBezTo>
                    <a:cubicBezTo>
                      <a:pt x="488688" y="99326"/>
                      <a:pt x="887639" y="89715"/>
                      <a:pt x="1286592" y="80174"/>
                    </a:cubicBezTo>
                    <a:cubicBezTo>
                      <a:pt x="1292375" y="80036"/>
                      <a:pt x="1298158" y="79897"/>
                      <a:pt x="1303942" y="79759"/>
                    </a:cubicBezTo>
                    <a:cubicBezTo>
                      <a:pt x="1477465" y="75610"/>
                      <a:pt x="1650989" y="71460"/>
                      <a:pt x="1824504" y="66910"/>
                    </a:cubicBezTo>
                    <a:cubicBezTo>
                      <a:pt x="1858223" y="66026"/>
                      <a:pt x="1856892" y="15243"/>
                      <a:pt x="1823172" y="16128"/>
                    </a:cubicBezTo>
                    <a:cubicBezTo>
                      <a:pt x="1649696" y="20677"/>
                      <a:pt x="1476212" y="24825"/>
                      <a:pt x="1302728" y="28974"/>
                    </a:cubicBezTo>
                    <a:cubicBezTo>
                      <a:pt x="1296944" y="29112"/>
                      <a:pt x="1291160" y="29250"/>
                      <a:pt x="1285377" y="29389"/>
                    </a:cubicBezTo>
                    <a:cubicBezTo>
                      <a:pt x="886212" y="38935"/>
                      <a:pt x="487047" y="48552"/>
                      <a:pt x="87973" y="63121"/>
                    </a:cubicBezTo>
                  </a:path>
                </a:pathLst>
              </a:custGeom>
              <a:solidFill>
                <a:srgbClr val="F6941E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9453258" y="119062"/>
                <a:ext cx="1912738" cy="221018"/>
              </a:xfrm>
              <a:custGeom>
                <a:avLst/>
                <a:gdLst/>
                <a:ahLst/>
                <a:cxnLst/>
                <a:rect l="l" t="t" r="r" b="b"/>
                <a:pathLst>
                  <a:path w="1912738" h="221018">
                    <a:moveTo>
                      <a:pt x="177800" y="132515"/>
                    </a:moveTo>
                    <a:cubicBezTo>
                      <a:pt x="177581" y="83572"/>
                      <a:pt x="137843" y="44012"/>
                      <a:pt x="88900" y="44012"/>
                    </a:cubicBezTo>
                    <a:cubicBezTo>
                      <a:pt x="39956" y="44012"/>
                      <a:pt x="218" y="83572"/>
                      <a:pt x="0" y="132515"/>
                    </a:cubicBezTo>
                    <a:cubicBezTo>
                      <a:pt x="218" y="181458"/>
                      <a:pt x="39956" y="221018"/>
                      <a:pt x="88900" y="221018"/>
                    </a:cubicBezTo>
                    <a:cubicBezTo>
                      <a:pt x="137843" y="221018"/>
                      <a:pt x="177581" y="181458"/>
                      <a:pt x="177800" y="132515"/>
                    </a:cubicBezTo>
                    <a:close/>
                    <a:moveTo>
                      <a:pt x="88234" y="107124"/>
                    </a:moveTo>
                    <a:cubicBezTo>
                      <a:pt x="54514" y="108008"/>
                      <a:pt x="55846" y="158790"/>
                      <a:pt x="89566" y="157906"/>
                    </a:cubicBezTo>
                    <a:cubicBezTo>
                      <a:pt x="274618" y="153053"/>
                      <a:pt x="518888" y="146800"/>
                      <a:pt x="765529" y="140539"/>
                    </a:cubicBezTo>
                    <a:cubicBezTo>
                      <a:pt x="773236" y="140343"/>
                      <a:pt x="780947" y="140147"/>
                      <a:pt x="788657" y="139952"/>
                    </a:cubicBezTo>
                    <a:cubicBezTo>
                      <a:pt x="1300098" y="126975"/>
                      <a:pt x="1814087" y="114155"/>
                      <a:pt x="1824316" y="113900"/>
                    </a:cubicBezTo>
                    <a:cubicBezTo>
                      <a:pt x="1824419" y="113897"/>
                      <a:pt x="1824471" y="113896"/>
                      <a:pt x="1824471" y="113896"/>
                    </a:cubicBezTo>
                    <a:cubicBezTo>
                      <a:pt x="1858192" y="113055"/>
                      <a:pt x="1856925" y="62271"/>
                      <a:pt x="1823204" y="63112"/>
                    </a:cubicBezTo>
                    <a:cubicBezTo>
                      <a:pt x="1823204" y="63112"/>
                      <a:pt x="1823152" y="63113"/>
                      <a:pt x="1823049" y="63116"/>
                    </a:cubicBezTo>
                    <a:cubicBezTo>
                      <a:pt x="1812820" y="63371"/>
                      <a:pt x="1298821" y="76192"/>
                      <a:pt x="787368" y="89168"/>
                    </a:cubicBezTo>
                    <a:cubicBezTo>
                      <a:pt x="779658" y="89364"/>
                      <a:pt x="771947" y="89559"/>
                      <a:pt x="764240" y="89755"/>
                    </a:cubicBezTo>
                    <a:cubicBezTo>
                      <a:pt x="517584" y="96016"/>
                      <a:pt x="273298" y="102270"/>
                      <a:pt x="88234" y="107124"/>
                    </a:cubicBezTo>
                    <a:moveTo>
                      <a:pt x="1912737" y="88504"/>
                    </a:moveTo>
                    <a:cubicBezTo>
                      <a:pt x="1912519" y="39561"/>
                      <a:pt x="1872781" y="0"/>
                      <a:pt x="1823837" y="0"/>
                    </a:cubicBezTo>
                    <a:cubicBezTo>
                      <a:pt x="1774894" y="0"/>
                      <a:pt x="1735156" y="39561"/>
                      <a:pt x="1734937" y="88504"/>
                    </a:cubicBezTo>
                    <a:cubicBezTo>
                      <a:pt x="1735156" y="137447"/>
                      <a:pt x="1774894" y="177007"/>
                      <a:pt x="1823837" y="177007"/>
                    </a:cubicBezTo>
                    <a:cubicBezTo>
                      <a:pt x="1872781" y="177007"/>
                      <a:pt x="1912519" y="137447"/>
                      <a:pt x="1912737" y="88504"/>
                    </a:cubicBezTo>
                    <a:close/>
                  </a:path>
                </a:pathLst>
              </a:custGeom>
              <a:solidFill>
                <a:srgbClr val="F6941E"/>
              </a:solidFill>
            </p:spPr>
          </p:sp>
        </p:grp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643211">
            <a:off x="-2895685" y="7815644"/>
            <a:ext cx="9797381" cy="9797381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028700" y="1325224"/>
            <a:ext cx="928651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TRAINING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466943" y="5822595"/>
            <a:ext cx="7792358" cy="4192387"/>
            <a:chOff x="0" y="-28576"/>
            <a:chExt cx="10389810" cy="5589849"/>
          </a:xfrm>
        </p:grpSpPr>
        <p:sp>
          <p:nvSpPr>
            <p:cNvPr id="43" name="TextBox 43"/>
            <p:cNvSpPr txBox="1"/>
            <p:nvPr/>
          </p:nvSpPr>
          <p:spPr>
            <a:xfrm>
              <a:off x="4395165" y="-28575"/>
              <a:ext cx="1207255" cy="2740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822"/>
                </a:lnSpc>
              </a:pPr>
              <a:r>
                <a:rPr lang="en-US" sz="1301" dirty="0">
                  <a:solidFill>
                    <a:srgbClr val="000000"/>
                  </a:solidFill>
                  <a:latin typeface="Montserrat Classic"/>
                </a:rPr>
                <a:t>Validation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6121153" y="-28576"/>
              <a:ext cx="718913" cy="2740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822"/>
                </a:lnSpc>
              </a:pPr>
              <a:r>
                <a:rPr lang="en-US" sz="1301" dirty="0">
                  <a:solidFill>
                    <a:srgbClr val="000000"/>
                  </a:solidFill>
                  <a:latin typeface="Montserrat Classic"/>
                </a:rPr>
                <a:t>Train</a:t>
              </a:r>
            </a:p>
          </p:txBody>
        </p:sp>
        <p:grpSp>
          <p:nvGrpSpPr>
            <p:cNvPr id="45" name="Group 45"/>
            <p:cNvGrpSpPr>
              <a:grpSpLocks noChangeAspect="1"/>
            </p:cNvGrpSpPr>
            <p:nvPr/>
          </p:nvGrpSpPr>
          <p:grpSpPr>
            <a:xfrm>
              <a:off x="4154463" y="68221"/>
              <a:ext cx="1846339" cy="120352"/>
              <a:chOff x="4248840" y="-543588"/>
              <a:chExt cx="2337991" cy="1524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4248840" y="-543588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6434431" y="-543588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6941E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1175373" y="5275903"/>
              <a:ext cx="845912" cy="28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1">
                  <a:solidFill>
                    <a:srgbClr val="000000"/>
                  </a:solidFill>
                  <a:latin typeface="Montserrat Classic"/>
                </a:rPr>
                <a:t>Epoch 1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2751650" y="5275903"/>
              <a:ext cx="890261" cy="28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1">
                  <a:solidFill>
                    <a:srgbClr val="000000"/>
                  </a:solidFill>
                  <a:latin typeface="Montserrat Classic"/>
                </a:rPr>
                <a:t>Epoch 2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4355507" y="5275903"/>
              <a:ext cx="879448" cy="28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1">
                  <a:solidFill>
                    <a:srgbClr val="000000"/>
                  </a:solidFill>
                  <a:latin typeface="Montserrat Classic"/>
                </a:rPr>
                <a:t>Epoch 3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5947298" y="5275903"/>
              <a:ext cx="892768" cy="28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1">
                  <a:solidFill>
                    <a:srgbClr val="000000"/>
                  </a:solidFill>
                  <a:latin typeface="Montserrat Classic"/>
                </a:rPr>
                <a:t>Epoch 4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548178" y="5275903"/>
              <a:ext cx="887910" cy="28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1">
                  <a:solidFill>
                    <a:srgbClr val="000000"/>
                  </a:solidFill>
                  <a:latin typeface="Montserrat Classic"/>
                </a:rPr>
                <a:t>Epoch 5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9142476" y="5275903"/>
              <a:ext cx="896216" cy="28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22"/>
                </a:lnSpc>
              </a:pPr>
              <a:r>
                <a:rPr lang="en-US" sz="1301">
                  <a:solidFill>
                    <a:srgbClr val="000000"/>
                  </a:solidFill>
                  <a:latin typeface="Montserrat Classic"/>
                </a:rPr>
                <a:t>Epoch 6</a:t>
              </a:r>
            </a:p>
          </p:txBody>
        </p:sp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799104" y="497499"/>
              <a:ext cx="9590706" cy="4696766"/>
              <a:chOff x="0" y="0"/>
              <a:chExt cx="12144564" cy="5947443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-6350"/>
                <a:ext cx="1214456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44564" h="12700">
                    <a:moveTo>
                      <a:pt x="0" y="0"/>
                    </a:moveTo>
                    <a:lnTo>
                      <a:pt x="12144564" y="0"/>
                    </a:lnTo>
                    <a:lnTo>
                      <a:pt x="1214456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0" y="1480511"/>
                <a:ext cx="1214456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44564" h="12700">
                    <a:moveTo>
                      <a:pt x="0" y="0"/>
                    </a:moveTo>
                    <a:lnTo>
                      <a:pt x="12144564" y="0"/>
                    </a:lnTo>
                    <a:lnTo>
                      <a:pt x="1214456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0" y="2967371"/>
                <a:ext cx="1214456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44564" h="12700">
                    <a:moveTo>
                      <a:pt x="0" y="0"/>
                    </a:moveTo>
                    <a:lnTo>
                      <a:pt x="12144564" y="0"/>
                    </a:lnTo>
                    <a:lnTo>
                      <a:pt x="1214456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4454232"/>
                <a:ext cx="1214456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44564" h="12700">
                    <a:moveTo>
                      <a:pt x="0" y="0"/>
                    </a:moveTo>
                    <a:lnTo>
                      <a:pt x="12144564" y="0"/>
                    </a:lnTo>
                    <a:lnTo>
                      <a:pt x="1214456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0" y="5941093"/>
                <a:ext cx="1214456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44564" h="12700">
                    <a:moveTo>
                      <a:pt x="0" y="0"/>
                    </a:moveTo>
                    <a:lnTo>
                      <a:pt x="12144564" y="0"/>
                    </a:lnTo>
                    <a:lnTo>
                      <a:pt x="1214456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60" name="TextBox 60"/>
            <p:cNvSpPr txBox="1"/>
            <p:nvPr/>
          </p:nvSpPr>
          <p:spPr>
            <a:xfrm>
              <a:off x="149813" y="340527"/>
              <a:ext cx="539077" cy="28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1">
                  <a:solidFill>
                    <a:srgbClr val="000000"/>
                  </a:solidFill>
                  <a:latin typeface="Montserrat Classic"/>
                </a:rPr>
                <a:t>0.02 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66915" y="1514718"/>
              <a:ext cx="621976" cy="28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1">
                  <a:solidFill>
                    <a:srgbClr val="000000"/>
                  </a:solidFill>
                  <a:latin typeface="Montserrat Classic"/>
                </a:rPr>
                <a:t>0.015 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94162" y="2688909"/>
              <a:ext cx="494729" cy="28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1">
                  <a:solidFill>
                    <a:srgbClr val="000000"/>
                  </a:solidFill>
                  <a:latin typeface="Montserrat Classic"/>
                </a:rPr>
                <a:t>0.01 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3863101"/>
              <a:ext cx="688890" cy="28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1">
                  <a:solidFill>
                    <a:srgbClr val="000000"/>
                  </a:solidFill>
                  <a:latin typeface="Montserrat Classic"/>
                </a:rPr>
                <a:t>0.005 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479685" y="5037292"/>
              <a:ext cx="209206" cy="285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22"/>
                </a:lnSpc>
              </a:pPr>
              <a:r>
                <a:rPr lang="en-US" sz="1301">
                  <a:solidFill>
                    <a:srgbClr val="000000"/>
                  </a:solidFill>
                  <a:latin typeface="Montserrat Classic"/>
                </a:rPr>
                <a:t>0 </a:t>
              </a:r>
            </a:p>
          </p:txBody>
        </p:sp>
        <p:grpSp>
          <p:nvGrpSpPr>
            <p:cNvPr id="65" name="Group 65"/>
            <p:cNvGrpSpPr>
              <a:grpSpLocks noChangeAspect="1"/>
            </p:cNvGrpSpPr>
            <p:nvPr/>
          </p:nvGrpSpPr>
          <p:grpSpPr>
            <a:xfrm>
              <a:off x="1528124" y="779551"/>
              <a:ext cx="8132666" cy="3616017"/>
              <a:chOff x="923147" y="357158"/>
              <a:chExt cx="10298270" cy="4578908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923147" y="2320211"/>
                <a:ext cx="2151008" cy="387593"/>
              </a:xfrm>
              <a:custGeom>
                <a:avLst/>
                <a:gdLst/>
                <a:ahLst/>
                <a:cxnLst/>
                <a:rect l="l" t="t" r="r" b="b"/>
                <a:pathLst>
                  <a:path w="2151008" h="387593">
                    <a:moveTo>
                      <a:pt x="177800" y="88503"/>
                    </a:moveTo>
                    <a:cubicBezTo>
                      <a:pt x="177581" y="39560"/>
                      <a:pt x="137843" y="0"/>
                      <a:pt x="88900" y="0"/>
                    </a:cubicBezTo>
                    <a:cubicBezTo>
                      <a:pt x="39957" y="0"/>
                      <a:pt x="219" y="39560"/>
                      <a:pt x="0" y="88503"/>
                    </a:cubicBezTo>
                    <a:cubicBezTo>
                      <a:pt x="219" y="137446"/>
                      <a:pt x="39957" y="177007"/>
                      <a:pt x="88900" y="177007"/>
                    </a:cubicBezTo>
                    <a:cubicBezTo>
                      <a:pt x="137843" y="177007"/>
                      <a:pt x="177581" y="137446"/>
                      <a:pt x="177800" y="88503"/>
                    </a:cubicBezTo>
                    <a:close/>
                    <a:moveTo>
                      <a:pt x="91438" y="63231"/>
                    </a:moveTo>
                    <a:cubicBezTo>
                      <a:pt x="57876" y="59860"/>
                      <a:pt x="52800" y="110406"/>
                      <a:pt x="86362" y="113776"/>
                    </a:cubicBezTo>
                    <a:cubicBezTo>
                      <a:pt x="86362" y="113776"/>
                      <a:pt x="87836" y="113924"/>
                      <a:pt x="90711" y="114213"/>
                    </a:cubicBezTo>
                    <a:cubicBezTo>
                      <a:pt x="145292" y="119710"/>
                      <a:pt x="705260" y="176536"/>
                      <a:pt x="1268918" y="250703"/>
                    </a:cubicBezTo>
                    <a:cubicBezTo>
                      <a:pt x="1556263" y="288513"/>
                      <a:pt x="1844570" y="330824"/>
                      <a:pt x="2067217" y="373144"/>
                    </a:cubicBezTo>
                    <a:cubicBezTo>
                      <a:pt x="2081097" y="375782"/>
                      <a:pt x="2094721" y="378420"/>
                      <a:pt x="2108073" y="381057"/>
                    </a:cubicBezTo>
                    <a:cubicBezTo>
                      <a:pt x="2141164" y="387593"/>
                      <a:pt x="2151008" y="337756"/>
                      <a:pt x="2117916" y="331220"/>
                    </a:cubicBezTo>
                    <a:cubicBezTo>
                      <a:pt x="2104447" y="328559"/>
                      <a:pt x="2090704" y="325898"/>
                      <a:pt x="2076703" y="323237"/>
                    </a:cubicBezTo>
                    <a:cubicBezTo>
                      <a:pt x="1853258" y="280766"/>
                      <a:pt x="1563921" y="238283"/>
                      <a:pt x="1275545" y="200337"/>
                    </a:cubicBezTo>
                    <a:cubicBezTo>
                      <a:pt x="711152" y="126073"/>
                      <a:pt x="150453" y="69172"/>
                      <a:pt x="95794" y="63668"/>
                    </a:cubicBezTo>
                    <a:cubicBezTo>
                      <a:pt x="92912" y="63378"/>
                      <a:pt x="91438" y="63231"/>
                      <a:pt x="91438" y="63231"/>
                    </a:cubicBezTo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2947241" y="2587846"/>
                <a:ext cx="2147419" cy="650102"/>
              </a:xfrm>
              <a:custGeom>
                <a:avLst/>
                <a:gdLst/>
                <a:ahLst/>
                <a:cxnLst/>
                <a:rect l="l" t="t" r="r" b="b"/>
                <a:pathLst>
                  <a:path w="2147419" h="650102">
                    <a:moveTo>
                      <a:pt x="177800" y="88503"/>
                    </a:moveTo>
                    <a:cubicBezTo>
                      <a:pt x="177581" y="39560"/>
                      <a:pt x="137843" y="0"/>
                      <a:pt x="88900" y="0"/>
                    </a:cubicBezTo>
                    <a:cubicBezTo>
                      <a:pt x="39957" y="0"/>
                      <a:pt x="219" y="39560"/>
                      <a:pt x="0" y="88503"/>
                    </a:cubicBezTo>
                    <a:cubicBezTo>
                      <a:pt x="219" y="137446"/>
                      <a:pt x="39957" y="177007"/>
                      <a:pt x="88900" y="177007"/>
                    </a:cubicBezTo>
                    <a:cubicBezTo>
                      <a:pt x="137843" y="177007"/>
                      <a:pt x="177581" y="137446"/>
                      <a:pt x="177800" y="88503"/>
                    </a:cubicBezTo>
                    <a:close/>
                    <a:moveTo>
                      <a:pt x="93822" y="63585"/>
                    </a:moveTo>
                    <a:cubicBezTo>
                      <a:pt x="60730" y="57049"/>
                      <a:pt x="50887" y="106886"/>
                      <a:pt x="83979" y="113422"/>
                    </a:cubicBezTo>
                    <a:cubicBezTo>
                      <a:pt x="361222" y="168179"/>
                      <a:pt x="636631" y="264574"/>
                      <a:pt x="911593" y="360451"/>
                    </a:cubicBezTo>
                    <a:cubicBezTo>
                      <a:pt x="1006005" y="393372"/>
                      <a:pt x="1100363" y="426241"/>
                      <a:pt x="1194719" y="457380"/>
                    </a:cubicBezTo>
                    <a:cubicBezTo>
                      <a:pt x="1499987" y="558123"/>
                      <a:pt x="1805272" y="640614"/>
                      <a:pt x="2112287" y="649163"/>
                    </a:cubicBezTo>
                    <a:cubicBezTo>
                      <a:pt x="2146005" y="650102"/>
                      <a:pt x="2147419" y="599322"/>
                      <a:pt x="2113701" y="598383"/>
                    </a:cubicBezTo>
                    <a:cubicBezTo>
                      <a:pt x="1811489" y="589968"/>
                      <a:pt x="1511085" y="508291"/>
                      <a:pt x="1210639" y="409139"/>
                    </a:cubicBezTo>
                    <a:cubicBezTo>
                      <a:pt x="1116551" y="378089"/>
                      <a:pt x="1022463" y="345311"/>
                      <a:pt x="928319" y="312484"/>
                    </a:cubicBezTo>
                    <a:cubicBezTo>
                      <a:pt x="651081" y="215813"/>
                      <a:pt x="373351" y="118793"/>
                      <a:pt x="93822" y="63585"/>
                    </a:cubicBezTo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4971335" y="2768710"/>
                <a:ext cx="2147610" cy="531412"/>
              </a:xfrm>
              <a:custGeom>
                <a:avLst/>
                <a:gdLst/>
                <a:ahLst/>
                <a:cxnLst/>
                <a:rect l="l" t="t" r="r" b="b"/>
                <a:pathLst>
                  <a:path w="2147610" h="531412">
                    <a:moveTo>
                      <a:pt x="177800" y="442909"/>
                    </a:moveTo>
                    <a:cubicBezTo>
                      <a:pt x="177581" y="393966"/>
                      <a:pt x="137844" y="354406"/>
                      <a:pt x="88900" y="354406"/>
                    </a:cubicBezTo>
                    <a:cubicBezTo>
                      <a:pt x="39957" y="354406"/>
                      <a:pt x="219" y="393966"/>
                      <a:pt x="0" y="442909"/>
                    </a:cubicBezTo>
                    <a:cubicBezTo>
                      <a:pt x="219" y="491852"/>
                      <a:pt x="39957" y="531413"/>
                      <a:pt x="88900" y="531413"/>
                    </a:cubicBezTo>
                    <a:cubicBezTo>
                      <a:pt x="137844" y="531413"/>
                      <a:pt x="177581" y="491852"/>
                      <a:pt x="177800" y="442909"/>
                    </a:cubicBezTo>
                    <a:close/>
                    <a:moveTo>
                      <a:pt x="89607" y="417519"/>
                    </a:moveTo>
                    <a:cubicBezTo>
                      <a:pt x="55889" y="416580"/>
                      <a:pt x="54475" y="467360"/>
                      <a:pt x="88193" y="468299"/>
                    </a:cubicBezTo>
                    <a:cubicBezTo>
                      <a:pt x="101855" y="468680"/>
                      <a:pt x="115518" y="468886"/>
                      <a:pt x="129183" y="468924"/>
                    </a:cubicBezTo>
                    <a:cubicBezTo>
                      <a:pt x="474674" y="469884"/>
                      <a:pt x="820856" y="362988"/>
                      <a:pt x="1167550" y="256466"/>
                    </a:cubicBezTo>
                    <a:cubicBezTo>
                      <a:pt x="1482557" y="159679"/>
                      <a:pt x="1797989" y="63254"/>
                      <a:pt x="2113901" y="51972"/>
                    </a:cubicBezTo>
                    <a:cubicBezTo>
                      <a:pt x="2147610" y="50768"/>
                      <a:pt x="2145797" y="0"/>
                      <a:pt x="2112088" y="1204"/>
                    </a:cubicBezTo>
                    <a:cubicBezTo>
                      <a:pt x="1791861" y="12640"/>
                      <a:pt x="1471993" y="109781"/>
                      <a:pt x="1152630" y="207906"/>
                    </a:cubicBezTo>
                    <a:cubicBezTo>
                      <a:pt x="810966" y="312883"/>
                      <a:pt x="469884" y="419070"/>
                      <a:pt x="129324" y="418124"/>
                    </a:cubicBezTo>
                    <a:cubicBezTo>
                      <a:pt x="116084" y="418087"/>
                      <a:pt x="102845" y="417888"/>
                      <a:pt x="89607" y="417519"/>
                    </a:cubicBezTo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6995430" y="2706795"/>
                <a:ext cx="2147270" cy="382267"/>
              </a:xfrm>
              <a:custGeom>
                <a:avLst/>
                <a:gdLst/>
                <a:ahLst/>
                <a:cxnLst/>
                <a:rect l="l" t="t" r="r" b="b"/>
                <a:pathLst>
                  <a:path w="2147270" h="382267">
                    <a:moveTo>
                      <a:pt x="177800" y="88503"/>
                    </a:moveTo>
                    <a:cubicBezTo>
                      <a:pt x="177581" y="39560"/>
                      <a:pt x="137843" y="0"/>
                      <a:pt x="88900" y="0"/>
                    </a:cubicBezTo>
                    <a:cubicBezTo>
                      <a:pt x="39956" y="0"/>
                      <a:pt x="218" y="39560"/>
                      <a:pt x="0" y="88503"/>
                    </a:cubicBezTo>
                    <a:cubicBezTo>
                      <a:pt x="218" y="137446"/>
                      <a:pt x="39956" y="177006"/>
                      <a:pt x="88900" y="177006"/>
                    </a:cubicBezTo>
                    <a:cubicBezTo>
                      <a:pt x="137843" y="177006"/>
                      <a:pt x="177581" y="137446"/>
                      <a:pt x="177800" y="88503"/>
                    </a:cubicBezTo>
                    <a:close/>
                    <a:moveTo>
                      <a:pt x="87993" y="63119"/>
                    </a:moveTo>
                    <a:cubicBezTo>
                      <a:pt x="54283" y="64323"/>
                      <a:pt x="56096" y="115091"/>
                      <a:pt x="89806" y="113887"/>
                    </a:cubicBezTo>
                    <a:cubicBezTo>
                      <a:pt x="116421" y="112937"/>
                      <a:pt x="143042" y="112463"/>
                      <a:pt x="169668" y="112429"/>
                    </a:cubicBezTo>
                    <a:cubicBezTo>
                      <a:pt x="497726" y="112017"/>
                      <a:pt x="826498" y="178292"/>
                      <a:pt x="1155593" y="244981"/>
                    </a:cubicBezTo>
                    <a:cubicBezTo>
                      <a:pt x="1399485" y="294404"/>
                      <a:pt x="1643552" y="344101"/>
                      <a:pt x="1887612" y="367796"/>
                    </a:cubicBezTo>
                    <a:cubicBezTo>
                      <a:pt x="1962556" y="375072"/>
                      <a:pt x="2037501" y="379901"/>
                      <a:pt x="2112440" y="381532"/>
                    </a:cubicBezTo>
                    <a:cubicBezTo>
                      <a:pt x="2146164" y="382266"/>
                      <a:pt x="2147269" y="331478"/>
                      <a:pt x="2113547" y="330744"/>
                    </a:cubicBezTo>
                    <a:cubicBezTo>
                      <a:pt x="2039874" y="329140"/>
                      <a:pt x="1966197" y="324387"/>
                      <a:pt x="1892521" y="317234"/>
                    </a:cubicBezTo>
                    <a:cubicBezTo>
                      <a:pt x="1650182" y="293706"/>
                      <a:pt x="1407851" y="244267"/>
                      <a:pt x="1165683" y="195193"/>
                    </a:cubicBezTo>
                    <a:cubicBezTo>
                      <a:pt x="833198" y="127817"/>
                      <a:pt x="501017" y="61213"/>
                      <a:pt x="169604" y="61629"/>
                    </a:cubicBezTo>
                    <a:cubicBezTo>
                      <a:pt x="142395" y="61663"/>
                      <a:pt x="115191" y="62148"/>
                      <a:pt x="87993" y="63119"/>
                    </a:cubicBezTo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9019523" y="2796006"/>
                <a:ext cx="2201894" cy="355430"/>
              </a:xfrm>
              <a:custGeom>
                <a:avLst/>
                <a:gdLst/>
                <a:ahLst/>
                <a:cxnLst/>
                <a:rect l="l" t="t" r="r" b="b"/>
                <a:pathLst>
                  <a:path w="2201894" h="355430">
                    <a:moveTo>
                      <a:pt x="177800" y="266927"/>
                    </a:moveTo>
                    <a:cubicBezTo>
                      <a:pt x="177582" y="217984"/>
                      <a:pt x="137844" y="178424"/>
                      <a:pt x="88900" y="178424"/>
                    </a:cubicBezTo>
                    <a:cubicBezTo>
                      <a:pt x="39957" y="178424"/>
                      <a:pt x="219" y="217984"/>
                      <a:pt x="0" y="266927"/>
                    </a:cubicBezTo>
                    <a:cubicBezTo>
                      <a:pt x="219" y="315870"/>
                      <a:pt x="39957" y="355431"/>
                      <a:pt x="88900" y="355431"/>
                    </a:cubicBezTo>
                    <a:cubicBezTo>
                      <a:pt x="137844" y="355431"/>
                      <a:pt x="177582" y="315870"/>
                      <a:pt x="177800" y="266927"/>
                    </a:cubicBezTo>
                    <a:close/>
                    <a:moveTo>
                      <a:pt x="89454" y="241533"/>
                    </a:moveTo>
                    <a:cubicBezTo>
                      <a:pt x="55730" y="240799"/>
                      <a:pt x="54624" y="291587"/>
                      <a:pt x="88347" y="292321"/>
                    </a:cubicBezTo>
                    <a:cubicBezTo>
                      <a:pt x="115495" y="292912"/>
                      <a:pt x="143733" y="293169"/>
                      <a:pt x="172930" y="293116"/>
                    </a:cubicBezTo>
                    <a:cubicBezTo>
                      <a:pt x="383732" y="292736"/>
                      <a:pt x="644744" y="276204"/>
                      <a:pt x="906394" y="253284"/>
                    </a:cubicBezTo>
                    <a:cubicBezTo>
                      <a:pt x="1077522" y="238293"/>
                      <a:pt x="1248923" y="220575"/>
                      <a:pt x="1406682" y="202881"/>
                    </a:cubicBezTo>
                    <a:cubicBezTo>
                      <a:pt x="1801181" y="158634"/>
                      <a:pt x="2110349" y="114539"/>
                      <a:pt x="2116493" y="113662"/>
                    </a:cubicBezTo>
                    <a:cubicBezTo>
                      <a:pt x="2116556" y="113653"/>
                      <a:pt x="2116587" y="113648"/>
                      <a:pt x="2116587" y="113648"/>
                    </a:cubicBezTo>
                    <a:cubicBezTo>
                      <a:pt x="2149979" y="108877"/>
                      <a:pt x="2142794" y="58588"/>
                      <a:pt x="2109402" y="63359"/>
                    </a:cubicBezTo>
                    <a:cubicBezTo>
                      <a:pt x="2109402" y="63359"/>
                      <a:pt x="2109371" y="63364"/>
                      <a:pt x="2109309" y="63373"/>
                    </a:cubicBezTo>
                    <a:cubicBezTo>
                      <a:pt x="2103179" y="64248"/>
                      <a:pt x="1794674" y="108245"/>
                      <a:pt x="1401019" y="152398"/>
                    </a:cubicBezTo>
                    <a:cubicBezTo>
                      <a:pt x="1243649" y="170048"/>
                      <a:pt x="1072668" y="187724"/>
                      <a:pt x="901961" y="202678"/>
                    </a:cubicBezTo>
                    <a:cubicBezTo>
                      <a:pt x="641859" y="225462"/>
                      <a:pt x="382393" y="241938"/>
                      <a:pt x="172838" y="242316"/>
                    </a:cubicBezTo>
                    <a:cubicBezTo>
                      <a:pt x="144055" y="242368"/>
                      <a:pt x="116217" y="242116"/>
                      <a:pt x="89454" y="241533"/>
                    </a:cubicBezTo>
                    <a:moveTo>
                      <a:pt x="2201894" y="88504"/>
                    </a:moveTo>
                    <a:cubicBezTo>
                      <a:pt x="2201676" y="39561"/>
                      <a:pt x="2161938" y="0"/>
                      <a:pt x="2112994" y="0"/>
                    </a:cubicBezTo>
                    <a:cubicBezTo>
                      <a:pt x="2064051" y="0"/>
                      <a:pt x="2024313" y="39561"/>
                      <a:pt x="2024094" y="88504"/>
                    </a:cubicBezTo>
                    <a:cubicBezTo>
                      <a:pt x="2024313" y="137447"/>
                      <a:pt x="2064051" y="177007"/>
                      <a:pt x="2112994" y="177007"/>
                    </a:cubicBezTo>
                    <a:cubicBezTo>
                      <a:pt x="2161938" y="177007"/>
                      <a:pt x="2201676" y="137447"/>
                      <a:pt x="2201894" y="88504"/>
                    </a:cubicBezTo>
                    <a:close/>
                  </a:path>
                </a:pathLst>
              </a:custGeom>
              <a:solidFill>
                <a:srgbClr val="314FDD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923147" y="357555"/>
                <a:ext cx="2155219" cy="2894646"/>
              </a:xfrm>
              <a:custGeom>
                <a:avLst/>
                <a:gdLst/>
                <a:ahLst/>
                <a:cxnLst/>
                <a:rect l="l" t="t" r="r" b="b"/>
                <a:pathLst>
                  <a:path w="2155219" h="2894646">
                    <a:moveTo>
                      <a:pt x="177800" y="88503"/>
                    </a:moveTo>
                    <a:cubicBezTo>
                      <a:pt x="177581" y="39560"/>
                      <a:pt x="137843" y="0"/>
                      <a:pt x="88900" y="0"/>
                    </a:cubicBezTo>
                    <a:cubicBezTo>
                      <a:pt x="39957" y="0"/>
                      <a:pt x="219" y="39560"/>
                      <a:pt x="0" y="88503"/>
                    </a:cubicBezTo>
                    <a:cubicBezTo>
                      <a:pt x="219" y="137446"/>
                      <a:pt x="39957" y="177007"/>
                      <a:pt x="88900" y="177007"/>
                    </a:cubicBezTo>
                    <a:cubicBezTo>
                      <a:pt x="137843" y="177007"/>
                      <a:pt x="177581" y="137446"/>
                      <a:pt x="177800" y="88503"/>
                    </a:cubicBezTo>
                    <a:close/>
                    <a:moveTo>
                      <a:pt x="110927" y="75855"/>
                    </a:moveTo>
                    <a:cubicBezTo>
                      <a:pt x="94129" y="46603"/>
                      <a:pt x="50076" y="71900"/>
                      <a:pt x="66873" y="101152"/>
                    </a:cubicBezTo>
                    <a:cubicBezTo>
                      <a:pt x="66873" y="101152"/>
                      <a:pt x="67252" y="101813"/>
                      <a:pt x="68001" y="103115"/>
                    </a:cubicBezTo>
                    <a:cubicBezTo>
                      <a:pt x="92240" y="145282"/>
                      <a:pt x="503476" y="858545"/>
                      <a:pt x="993307" y="1568063"/>
                    </a:cubicBezTo>
                    <a:cubicBezTo>
                      <a:pt x="1115289" y="1744754"/>
                      <a:pt x="1242144" y="1921212"/>
                      <a:pt x="1369112" y="2087032"/>
                    </a:cubicBezTo>
                    <a:cubicBezTo>
                      <a:pt x="1624199" y="2420178"/>
                      <a:pt x="1879943" y="2710348"/>
                      <a:pt x="2097714" y="2874354"/>
                    </a:cubicBezTo>
                    <a:cubicBezTo>
                      <a:pt x="2124658" y="2894646"/>
                      <a:pt x="2155219" y="2854067"/>
                      <a:pt x="2128274" y="2833775"/>
                    </a:cubicBezTo>
                    <a:cubicBezTo>
                      <a:pt x="1913285" y="2671863"/>
                      <a:pt x="1661237" y="2384990"/>
                      <a:pt x="1409446" y="2056149"/>
                    </a:cubicBezTo>
                    <a:cubicBezTo>
                      <a:pt x="1282974" y="1890976"/>
                      <a:pt x="1156618" y="1715204"/>
                      <a:pt x="1035112" y="1539202"/>
                    </a:cubicBezTo>
                    <a:cubicBezTo>
                      <a:pt x="546466" y="831400"/>
                      <a:pt x="136223" y="119863"/>
                      <a:pt x="112048" y="77808"/>
                    </a:cubicBezTo>
                    <a:cubicBezTo>
                      <a:pt x="111306" y="76516"/>
                      <a:pt x="110927" y="75855"/>
                      <a:pt x="110927" y="75855"/>
                    </a:cubicBezTo>
                  </a:path>
                </a:pathLst>
              </a:custGeom>
              <a:solidFill>
                <a:srgbClr val="F6941E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2947241" y="3123116"/>
                <a:ext cx="2152284" cy="865420"/>
              </a:xfrm>
              <a:custGeom>
                <a:avLst/>
                <a:gdLst/>
                <a:ahLst/>
                <a:cxnLst/>
                <a:rect l="l" t="t" r="r" b="b"/>
                <a:pathLst>
                  <a:path w="2152284" h="865420">
                    <a:moveTo>
                      <a:pt x="177800" y="88503"/>
                    </a:moveTo>
                    <a:cubicBezTo>
                      <a:pt x="177581" y="39560"/>
                      <a:pt x="137843" y="0"/>
                      <a:pt x="88900" y="0"/>
                    </a:cubicBezTo>
                    <a:cubicBezTo>
                      <a:pt x="39957" y="0"/>
                      <a:pt x="219" y="39560"/>
                      <a:pt x="0" y="88503"/>
                    </a:cubicBezTo>
                    <a:cubicBezTo>
                      <a:pt x="219" y="137446"/>
                      <a:pt x="39957" y="177007"/>
                      <a:pt x="88900" y="177007"/>
                    </a:cubicBezTo>
                    <a:cubicBezTo>
                      <a:pt x="137843" y="177007"/>
                      <a:pt x="177581" y="137446"/>
                      <a:pt x="177800" y="88503"/>
                    </a:cubicBezTo>
                    <a:close/>
                    <a:moveTo>
                      <a:pt x="104180" y="68214"/>
                    </a:moveTo>
                    <a:cubicBezTo>
                      <a:pt x="77236" y="47921"/>
                      <a:pt x="46675" y="88501"/>
                      <a:pt x="73620" y="108793"/>
                    </a:cubicBezTo>
                    <a:cubicBezTo>
                      <a:pt x="517818" y="443324"/>
                      <a:pt x="1022137" y="585820"/>
                      <a:pt x="1526306" y="710187"/>
                    </a:cubicBezTo>
                    <a:cubicBezTo>
                      <a:pt x="1575026" y="722205"/>
                      <a:pt x="1623742" y="734057"/>
                      <a:pt x="1672399" y="745903"/>
                    </a:cubicBezTo>
                    <a:cubicBezTo>
                      <a:pt x="1818034" y="781360"/>
                      <a:pt x="1963136" y="816759"/>
                      <a:pt x="2106211" y="856411"/>
                    </a:cubicBezTo>
                    <a:cubicBezTo>
                      <a:pt x="2138716" y="865420"/>
                      <a:pt x="2152284" y="816465"/>
                      <a:pt x="2119778" y="807456"/>
                    </a:cubicBezTo>
                    <a:cubicBezTo>
                      <a:pt x="1976192" y="767662"/>
                      <a:pt x="1830572" y="732129"/>
                      <a:pt x="1684415" y="696545"/>
                    </a:cubicBezTo>
                    <a:cubicBezTo>
                      <a:pt x="1635809" y="684711"/>
                      <a:pt x="1587142" y="672871"/>
                      <a:pt x="1538472" y="660865"/>
                    </a:cubicBezTo>
                    <a:cubicBezTo>
                      <a:pt x="1040912" y="538128"/>
                      <a:pt x="542677" y="398450"/>
                      <a:pt x="104180" y="68214"/>
                    </a:cubicBezTo>
                  </a:path>
                </a:pathLst>
              </a:custGeom>
              <a:solidFill>
                <a:srgbClr val="F6941E"/>
              </a:solidFill>
            </p:spPr>
          </p:sp>
          <p:sp>
            <p:nvSpPr>
              <p:cNvPr id="73" name="Freeform 73"/>
              <p:cNvSpPr/>
              <p:nvPr/>
            </p:nvSpPr>
            <p:spPr>
              <a:xfrm>
                <a:off x="4971335" y="3866547"/>
                <a:ext cx="2150343" cy="505539"/>
              </a:xfrm>
              <a:custGeom>
                <a:avLst/>
                <a:gdLst/>
                <a:ahLst/>
                <a:cxnLst/>
                <a:rect l="l" t="t" r="r" b="b"/>
                <a:pathLst>
                  <a:path w="2150343" h="505539">
                    <a:moveTo>
                      <a:pt x="177800" y="88503"/>
                    </a:moveTo>
                    <a:cubicBezTo>
                      <a:pt x="177581" y="39560"/>
                      <a:pt x="137844" y="0"/>
                      <a:pt x="88900" y="0"/>
                    </a:cubicBezTo>
                    <a:cubicBezTo>
                      <a:pt x="39957" y="0"/>
                      <a:pt x="219" y="39560"/>
                      <a:pt x="0" y="88503"/>
                    </a:cubicBezTo>
                    <a:cubicBezTo>
                      <a:pt x="219" y="137445"/>
                      <a:pt x="39957" y="177006"/>
                      <a:pt x="88900" y="177006"/>
                    </a:cubicBezTo>
                    <a:cubicBezTo>
                      <a:pt x="137844" y="177006"/>
                      <a:pt x="177581" y="137445"/>
                      <a:pt x="177800" y="88503"/>
                    </a:cubicBezTo>
                    <a:close/>
                    <a:moveTo>
                      <a:pt x="95684" y="64025"/>
                    </a:moveTo>
                    <a:cubicBezTo>
                      <a:pt x="63178" y="55016"/>
                      <a:pt x="49610" y="103971"/>
                      <a:pt x="82117" y="112980"/>
                    </a:cubicBezTo>
                    <a:cubicBezTo>
                      <a:pt x="590131" y="253772"/>
                      <a:pt x="1105885" y="341114"/>
                      <a:pt x="1621598" y="422931"/>
                    </a:cubicBezTo>
                    <a:cubicBezTo>
                      <a:pt x="1682567" y="432604"/>
                      <a:pt x="1743536" y="442200"/>
                      <a:pt x="1804490" y="451799"/>
                    </a:cubicBezTo>
                    <a:cubicBezTo>
                      <a:pt x="1906034" y="467789"/>
                      <a:pt x="2007538" y="483787"/>
                      <a:pt x="2108945" y="500162"/>
                    </a:cubicBezTo>
                    <a:cubicBezTo>
                      <a:pt x="2142246" y="505538"/>
                      <a:pt x="2150343" y="455388"/>
                      <a:pt x="2117043" y="450011"/>
                    </a:cubicBezTo>
                    <a:cubicBezTo>
                      <a:pt x="2015571" y="433626"/>
                      <a:pt x="1914001" y="417618"/>
                      <a:pt x="1812393" y="401617"/>
                    </a:cubicBezTo>
                    <a:cubicBezTo>
                      <a:pt x="1751457" y="392021"/>
                      <a:pt x="1690508" y="382429"/>
                      <a:pt x="1629557" y="372759"/>
                    </a:cubicBezTo>
                    <a:cubicBezTo>
                      <a:pt x="1115731" y="291241"/>
                      <a:pt x="601843" y="204303"/>
                      <a:pt x="95684" y="64025"/>
                    </a:cubicBezTo>
                  </a:path>
                </a:pathLst>
              </a:custGeom>
              <a:solidFill>
                <a:srgbClr val="F6941E"/>
              </a:solidFill>
            </p:spPr>
          </p:sp>
          <p:sp>
            <p:nvSpPr>
              <p:cNvPr id="74" name="Freeform 74"/>
              <p:cNvSpPr/>
              <p:nvPr/>
            </p:nvSpPr>
            <p:spPr>
              <a:xfrm>
                <a:off x="6995430" y="4253130"/>
                <a:ext cx="2149612" cy="385522"/>
              </a:xfrm>
              <a:custGeom>
                <a:avLst/>
                <a:gdLst/>
                <a:ahLst/>
                <a:cxnLst/>
                <a:rect l="l" t="t" r="r" b="b"/>
                <a:pathLst>
                  <a:path w="2149612" h="385522">
                    <a:moveTo>
                      <a:pt x="177800" y="88503"/>
                    </a:moveTo>
                    <a:cubicBezTo>
                      <a:pt x="177581" y="39561"/>
                      <a:pt x="137843" y="0"/>
                      <a:pt x="88900" y="0"/>
                    </a:cubicBezTo>
                    <a:cubicBezTo>
                      <a:pt x="39956" y="0"/>
                      <a:pt x="218" y="39561"/>
                      <a:pt x="0" y="88503"/>
                    </a:cubicBezTo>
                    <a:cubicBezTo>
                      <a:pt x="218" y="137446"/>
                      <a:pt x="39956" y="177007"/>
                      <a:pt x="88900" y="177007"/>
                    </a:cubicBezTo>
                    <a:cubicBezTo>
                      <a:pt x="137843" y="177007"/>
                      <a:pt x="177581" y="137446"/>
                      <a:pt x="177800" y="88503"/>
                    </a:cubicBezTo>
                    <a:close/>
                    <a:moveTo>
                      <a:pt x="92948" y="63428"/>
                    </a:moveTo>
                    <a:cubicBezTo>
                      <a:pt x="59649" y="58051"/>
                      <a:pt x="51551" y="108201"/>
                      <a:pt x="84850" y="113579"/>
                    </a:cubicBezTo>
                    <a:cubicBezTo>
                      <a:pt x="590036" y="195152"/>
                      <a:pt x="1096796" y="257570"/>
                      <a:pt x="1603554" y="319260"/>
                    </a:cubicBezTo>
                    <a:cubicBezTo>
                      <a:pt x="1623811" y="321726"/>
                      <a:pt x="1644069" y="324191"/>
                      <a:pt x="1664326" y="326656"/>
                    </a:cubicBezTo>
                    <a:cubicBezTo>
                      <a:pt x="1812852" y="344728"/>
                      <a:pt x="1961372" y="362802"/>
                      <a:pt x="2109846" y="381343"/>
                    </a:cubicBezTo>
                    <a:cubicBezTo>
                      <a:pt x="2143318" y="385522"/>
                      <a:pt x="2149612" y="335114"/>
                      <a:pt x="2116141" y="330934"/>
                    </a:cubicBezTo>
                    <a:cubicBezTo>
                      <a:pt x="1967614" y="312387"/>
                      <a:pt x="1819041" y="294307"/>
                      <a:pt x="1670463" y="276228"/>
                    </a:cubicBezTo>
                    <a:cubicBezTo>
                      <a:pt x="1650206" y="273763"/>
                      <a:pt x="1629948" y="271298"/>
                      <a:pt x="1609691" y="268832"/>
                    </a:cubicBezTo>
                    <a:cubicBezTo>
                      <a:pt x="1103589" y="207222"/>
                      <a:pt x="597481" y="144896"/>
                      <a:pt x="92948" y="63428"/>
                    </a:cubicBezTo>
                  </a:path>
                </a:pathLst>
              </a:custGeom>
              <a:solidFill>
                <a:srgbClr val="F6941E"/>
              </a:solidFill>
            </p:spPr>
          </p:sp>
          <p:sp>
            <p:nvSpPr>
              <p:cNvPr id="75" name="Freeform 75"/>
              <p:cNvSpPr/>
              <p:nvPr/>
            </p:nvSpPr>
            <p:spPr>
              <a:xfrm>
                <a:off x="9019523" y="4520765"/>
                <a:ext cx="2201894" cy="414904"/>
              </a:xfrm>
              <a:custGeom>
                <a:avLst/>
                <a:gdLst/>
                <a:ahLst/>
                <a:cxnLst/>
                <a:rect l="l" t="t" r="r" b="b"/>
                <a:pathLst>
                  <a:path w="2201894" h="414904">
                    <a:moveTo>
                      <a:pt x="177800" y="88503"/>
                    </a:moveTo>
                    <a:cubicBezTo>
                      <a:pt x="177582" y="39561"/>
                      <a:pt x="137844" y="0"/>
                      <a:pt x="88900" y="0"/>
                    </a:cubicBezTo>
                    <a:cubicBezTo>
                      <a:pt x="39957" y="0"/>
                      <a:pt x="219" y="39561"/>
                      <a:pt x="0" y="88503"/>
                    </a:cubicBezTo>
                    <a:cubicBezTo>
                      <a:pt x="219" y="137446"/>
                      <a:pt x="39957" y="177006"/>
                      <a:pt x="88900" y="177006"/>
                    </a:cubicBezTo>
                    <a:cubicBezTo>
                      <a:pt x="137844" y="177006"/>
                      <a:pt x="177582" y="137446"/>
                      <a:pt x="177800" y="88503"/>
                    </a:cubicBezTo>
                    <a:close/>
                    <a:moveTo>
                      <a:pt x="92048" y="63299"/>
                    </a:moveTo>
                    <a:cubicBezTo>
                      <a:pt x="58576" y="59119"/>
                      <a:pt x="52282" y="109528"/>
                      <a:pt x="85753" y="113708"/>
                    </a:cubicBezTo>
                    <a:cubicBezTo>
                      <a:pt x="294863" y="139820"/>
                      <a:pt x="568886" y="172609"/>
                      <a:pt x="847479" y="205428"/>
                    </a:cubicBezTo>
                    <a:cubicBezTo>
                      <a:pt x="865450" y="207544"/>
                      <a:pt x="883441" y="209662"/>
                      <a:pt x="901434" y="211777"/>
                    </a:cubicBezTo>
                    <a:cubicBezTo>
                      <a:pt x="1498166" y="281935"/>
                      <a:pt x="2098002" y="350258"/>
                      <a:pt x="2109940" y="351617"/>
                    </a:cubicBezTo>
                    <a:cubicBezTo>
                      <a:pt x="2110060" y="351631"/>
                      <a:pt x="2110120" y="351638"/>
                      <a:pt x="2110120" y="351638"/>
                    </a:cubicBezTo>
                    <a:cubicBezTo>
                      <a:pt x="2143635" y="355454"/>
                      <a:pt x="2149383" y="304981"/>
                      <a:pt x="2115869" y="301164"/>
                    </a:cubicBezTo>
                    <a:cubicBezTo>
                      <a:pt x="2115869" y="301164"/>
                      <a:pt x="2115808" y="301157"/>
                      <a:pt x="2115687" y="301143"/>
                    </a:cubicBezTo>
                    <a:cubicBezTo>
                      <a:pt x="2103752" y="299784"/>
                      <a:pt x="1504008" y="231472"/>
                      <a:pt x="907366" y="161325"/>
                    </a:cubicBezTo>
                    <a:cubicBezTo>
                      <a:pt x="889376" y="159210"/>
                      <a:pt x="871390" y="157093"/>
                      <a:pt x="853422" y="154976"/>
                    </a:cubicBezTo>
                    <a:cubicBezTo>
                      <a:pt x="574957" y="122174"/>
                      <a:pt x="301062" y="89399"/>
                      <a:pt x="92048" y="63299"/>
                    </a:cubicBezTo>
                    <a:moveTo>
                      <a:pt x="2201894" y="326401"/>
                    </a:moveTo>
                    <a:cubicBezTo>
                      <a:pt x="2201676" y="277458"/>
                      <a:pt x="2161938" y="237898"/>
                      <a:pt x="2112994" y="237898"/>
                    </a:cubicBezTo>
                    <a:cubicBezTo>
                      <a:pt x="2064051" y="237898"/>
                      <a:pt x="2024313" y="277458"/>
                      <a:pt x="2024094" y="326401"/>
                    </a:cubicBezTo>
                    <a:cubicBezTo>
                      <a:pt x="2024313" y="375344"/>
                      <a:pt x="2064051" y="414904"/>
                      <a:pt x="2112994" y="414904"/>
                    </a:cubicBezTo>
                    <a:cubicBezTo>
                      <a:pt x="2161938" y="414904"/>
                      <a:pt x="2201676" y="375344"/>
                      <a:pt x="2201894" y="326401"/>
                    </a:cubicBezTo>
                    <a:close/>
                  </a:path>
                </a:pathLst>
              </a:custGeom>
              <a:solidFill>
                <a:srgbClr val="F6941E"/>
              </a:solidFill>
            </p:spPr>
          </p:sp>
        </p:grpSp>
      </p:grpSp>
      <p:sp>
        <p:nvSpPr>
          <p:cNvPr id="76" name="TextBox 76"/>
          <p:cNvSpPr txBox="1"/>
          <p:nvPr/>
        </p:nvSpPr>
        <p:spPr>
          <a:xfrm>
            <a:off x="12311174" y="5356982"/>
            <a:ext cx="210389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u="sng">
                <a:solidFill>
                  <a:srgbClr val="000000"/>
                </a:solidFill>
                <a:latin typeface="Montserrat Classic"/>
              </a:rPr>
              <a:t>Loss Per Epoch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2311174" y="327256"/>
            <a:ext cx="290767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u="sng">
                <a:solidFill>
                  <a:srgbClr val="000000"/>
                </a:solidFill>
                <a:latin typeface="Montserrat Classic"/>
              </a:rPr>
              <a:t>Accuracy Per Epoch</a:t>
            </a:r>
          </a:p>
        </p:txBody>
      </p:sp>
      <p:sp>
        <p:nvSpPr>
          <p:cNvPr id="78" name="AutoShape 78"/>
          <p:cNvSpPr/>
          <p:nvPr/>
        </p:nvSpPr>
        <p:spPr>
          <a:xfrm rot="-5400000">
            <a:off x="13374688" y="1813240"/>
            <a:ext cx="53022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9" name="TextBox 79"/>
          <p:cNvSpPr txBox="1"/>
          <p:nvPr/>
        </p:nvSpPr>
        <p:spPr>
          <a:xfrm>
            <a:off x="13149940" y="2059303"/>
            <a:ext cx="1056689" cy="25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000000"/>
                </a:solidFill>
                <a:latin typeface="Montserrat Classic Bold"/>
              </a:rPr>
              <a:t>Best Model</a:t>
            </a:r>
          </a:p>
        </p:txBody>
      </p:sp>
      <p:sp>
        <p:nvSpPr>
          <p:cNvPr id="80" name="AutoShape 80"/>
          <p:cNvSpPr/>
          <p:nvPr/>
        </p:nvSpPr>
        <p:spPr>
          <a:xfrm rot="5400000">
            <a:off x="12825650" y="7717950"/>
            <a:ext cx="480643" cy="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1" name="TextBox 81"/>
          <p:cNvSpPr txBox="1"/>
          <p:nvPr/>
        </p:nvSpPr>
        <p:spPr>
          <a:xfrm>
            <a:off x="12568720" y="7221017"/>
            <a:ext cx="1056689" cy="25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9"/>
              </a:lnSpc>
              <a:spcBef>
                <a:spcPct val="0"/>
              </a:spcBef>
            </a:pPr>
            <a:r>
              <a:rPr lang="en-US" sz="1449" dirty="0">
                <a:solidFill>
                  <a:srgbClr val="000000"/>
                </a:solidFill>
                <a:latin typeface="Montserrat Classic Bold"/>
              </a:rPr>
              <a:t>Best Model</a:t>
            </a:r>
          </a:p>
        </p:txBody>
      </p:sp>
      <p:sp>
        <p:nvSpPr>
          <p:cNvPr id="82" name="AutoShape 82"/>
          <p:cNvSpPr/>
          <p:nvPr/>
        </p:nvSpPr>
        <p:spPr>
          <a:xfrm rot="5400000">
            <a:off x="12905159" y="8348980"/>
            <a:ext cx="32162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233938">
            <a:off x="16769976" y="-3852961"/>
            <a:ext cx="17455984" cy="1745598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2161630">
            <a:off x="-5361012" y="9135856"/>
            <a:ext cx="11806013" cy="1014579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79328" y="2565293"/>
            <a:ext cx="11929344" cy="7081762"/>
            <a:chOff x="0" y="0"/>
            <a:chExt cx="15905793" cy="944234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15905793" cy="9123370"/>
              <a:chOff x="0" y="0"/>
              <a:chExt cx="7981950" cy="45783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avLst/>
                <a:gdLst/>
                <a:ahLst/>
                <a:cxnLst/>
                <a:rect l="l" t="t" r="r" b="b"/>
                <a:pathLst>
                  <a:path w="6451600" h="432689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avLst/>
                <a:gdLst/>
                <a:ahLst/>
                <a:cxnLst/>
                <a:rect l="l" t="t" r="r" b="b"/>
                <a:pathLst>
                  <a:path w="7981950" h="454279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avLst/>
                <a:gdLst/>
                <a:ahLst/>
                <a:cxnLst/>
                <a:rect l="l" t="t" r="r" b="b"/>
                <a:pathLst>
                  <a:path w="1059180" h="9652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avLst/>
                <a:gdLst/>
                <a:ahLst/>
                <a:cxnLst/>
                <a:rect l="l" t="t" r="r" b="b"/>
                <a:pathLst>
                  <a:path w="7654290" h="3556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avLst/>
                <a:gdLst/>
                <a:ahLst/>
                <a:cxnLst/>
                <a:rect l="l" t="t" r="r" b="b"/>
                <a:pathLst>
                  <a:path w="6055360" h="378968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831" r="-3831"/>
                </a:stretch>
              </a:blip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923917" y="4366079"/>
              <a:ext cx="12061032" cy="5076269"/>
              <a:chOff x="0" y="-57150"/>
              <a:chExt cx="2066965" cy="8699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66965" cy="148442"/>
              </a:xfrm>
              <a:custGeom>
                <a:avLst/>
                <a:gdLst/>
                <a:ahLst/>
                <a:cxnLst/>
                <a:rect l="l" t="t" r="r" b="b"/>
                <a:pathLst>
                  <a:path w="2069114" h="148442">
                    <a:moveTo>
                      <a:pt x="0" y="0"/>
                    </a:moveTo>
                    <a:lnTo>
                      <a:pt x="2069114" y="0"/>
                    </a:lnTo>
                    <a:lnTo>
                      <a:pt x="2069114" y="148442"/>
                    </a:lnTo>
                    <a:lnTo>
                      <a:pt x="0" y="1484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FF3131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algn="ctr" defTabSz="914400" rtl="1" eaLnBrk="1" latinLnBrk="0" hangingPunct="1">
                  <a:lnSpc>
                    <a:spcPts val="3500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028700" y="1103833"/>
            <a:ext cx="7928998" cy="108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09"/>
              </a:lnSpc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RESULTS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50983" y="6260882"/>
            <a:ext cx="1056689" cy="25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29"/>
              </a:lnSpc>
              <a:spcBef>
                <a:spcPct val="0"/>
              </a:spcBef>
            </a:pPr>
            <a:r>
              <a:rPr lang="en-US" sz="1449">
                <a:solidFill>
                  <a:srgbClr val="000000"/>
                </a:solidFill>
                <a:latin typeface="Montserrat Classic Bold"/>
              </a:rPr>
              <a:t>Best Score</a:t>
            </a:r>
          </a:p>
        </p:txBody>
      </p:sp>
      <p:sp>
        <p:nvSpPr>
          <p:cNvPr id="18" name="AutoShape 18"/>
          <p:cNvSpPr/>
          <p:nvPr/>
        </p:nvSpPr>
        <p:spPr>
          <a:xfrm>
            <a:off x="3707672" y="6390112"/>
            <a:ext cx="48002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0933" y="1244938"/>
            <a:ext cx="3177797" cy="2730919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46596" y="1396611"/>
            <a:ext cx="2786470" cy="2427572"/>
            <a:chOff x="0" y="0"/>
            <a:chExt cx="6350000" cy="5532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390747" y="1528747"/>
            <a:ext cx="2498167" cy="2163300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r="-1498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050933" y="5397838"/>
            <a:ext cx="3177797" cy="2730919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46596" y="5549511"/>
            <a:ext cx="2786470" cy="2427572"/>
            <a:chOff x="0" y="0"/>
            <a:chExt cx="6350000" cy="5532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390747" y="5681647"/>
            <a:ext cx="2498167" cy="2163300"/>
            <a:chOff x="0" y="0"/>
            <a:chExt cx="4282440" cy="3708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r="-14865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3228854" y="1244938"/>
            <a:ext cx="3177797" cy="2730919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24518" y="1396611"/>
            <a:ext cx="2786470" cy="2427572"/>
            <a:chOff x="0" y="0"/>
            <a:chExt cx="6350000" cy="55321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3568669" y="1528747"/>
            <a:ext cx="2498167" cy="2163300"/>
            <a:chOff x="0" y="0"/>
            <a:chExt cx="4282440" cy="3708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t="-7739" b="-7739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13228854" y="5397838"/>
            <a:ext cx="3177797" cy="2730919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424518" y="5549511"/>
            <a:ext cx="2786470" cy="2427572"/>
            <a:chOff x="0" y="0"/>
            <a:chExt cx="6350000" cy="55321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3568669" y="5681647"/>
            <a:ext cx="2498167" cy="2163300"/>
            <a:chOff x="0" y="0"/>
            <a:chExt cx="4282440" cy="3708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6783" r="-6783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 rot="-10800000">
            <a:off x="1034954" y="1028700"/>
            <a:ext cx="7209218" cy="4804533"/>
            <a:chOff x="0" y="0"/>
            <a:chExt cx="6350000" cy="4231913"/>
          </a:xfrm>
        </p:grpSpPr>
        <p:sp>
          <p:nvSpPr>
            <p:cNvPr id="31" name="Freeform 31"/>
            <p:cNvSpPr/>
            <p:nvPr/>
          </p:nvSpPr>
          <p:spPr>
            <a:xfrm>
              <a:off x="0" y="82550"/>
              <a:ext cx="6350000" cy="4148093"/>
            </a:xfrm>
            <a:custGeom>
              <a:avLst/>
              <a:gdLst/>
              <a:ahLst/>
              <a:cxnLst/>
              <a:rect l="l" t="t" r="r" b="b"/>
              <a:pathLst>
                <a:path w="6350000" h="4148093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4148093"/>
                  </a:lnTo>
                  <a:lnTo>
                    <a:pt x="6350000" y="4148093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039447">
            <a:off x="16879310" y="2880993"/>
            <a:ext cx="10714577" cy="10714577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 rot="-5400000">
            <a:off x="3688278" y="4702406"/>
            <a:ext cx="1896316" cy="7215472"/>
            <a:chOff x="0" y="0"/>
            <a:chExt cx="1243904" cy="473304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43904" cy="4733047"/>
            </a:xfrm>
            <a:custGeom>
              <a:avLst/>
              <a:gdLst/>
              <a:ahLst/>
              <a:cxnLst/>
              <a:rect l="l" t="t" r="r" b="b"/>
              <a:pathLst>
                <a:path w="1243904" h="4733047">
                  <a:moveTo>
                    <a:pt x="1080074" y="0"/>
                  </a:moveTo>
                  <a:lnTo>
                    <a:pt x="0" y="0"/>
                  </a:lnTo>
                  <a:lnTo>
                    <a:pt x="0" y="4733047"/>
                  </a:lnTo>
                  <a:lnTo>
                    <a:pt x="76200" y="4733047"/>
                  </a:lnTo>
                  <a:lnTo>
                    <a:pt x="76200" y="76200"/>
                  </a:lnTo>
                  <a:lnTo>
                    <a:pt x="1243904" y="76200"/>
                  </a:lnTo>
                  <a:lnTo>
                    <a:pt x="1243904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1484352" y="1263261"/>
            <a:ext cx="6566456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FUTURE WORK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50977" y="5953882"/>
            <a:ext cx="7093195" cy="3100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Train the detector on labels with high miss-rate: Rodent, Rabbit, Opossum, and Squirrel.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Improve the image pre-processing step to optimize the ability of feature extraction. 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Train on high-</a:t>
            </a:r>
            <a:r>
              <a:rPr lang="he-IL" sz="2499" dirty="0">
                <a:solidFill>
                  <a:srgbClr val="000000"/>
                </a:solidFill>
                <a:latin typeface="Montserrat Classic"/>
              </a:rPr>
              <a:t>resolution</a:t>
            </a: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 train images.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291458">
            <a:off x="14642159" y="-7232502"/>
            <a:ext cx="15191719" cy="151917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291458">
            <a:off x="-11545878" y="2327783"/>
            <a:ext cx="15191719" cy="151917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98001" y="3162490"/>
            <a:ext cx="12091998" cy="232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14"/>
              </a:lnSpc>
              <a:spcBef>
                <a:spcPct val="0"/>
              </a:spcBef>
            </a:pPr>
            <a:r>
              <a:rPr lang="en-US" sz="13510">
                <a:solidFill>
                  <a:srgbClr val="000000"/>
                </a:solidFill>
                <a:latin typeface="Montserrat Classic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58489" y="5314872"/>
            <a:ext cx="9971022" cy="154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314FDD"/>
                </a:solidFill>
                <a:latin typeface="Montserrat Classic"/>
              </a:rPr>
              <a:t>FOR 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705926" y="3004515"/>
            <a:ext cx="14564970" cy="145649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738531" y="-9798397"/>
            <a:ext cx="14564970" cy="145649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678979"/>
            <a:ext cx="754550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ROADMAP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959452" y="7348931"/>
            <a:ext cx="2272982" cy="1564153"/>
            <a:chOff x="0" y="0"/>
            <a:chExt cx="3030642" cy="2085538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3030642" cy="1218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2637" spc="13">
                  <a:solidFill>
                    <a:srgbClr val="1836B2"/>
                  </a:solidFill>
                  <a:latin typeface="Fira Sans Medium"/>
                </a:rPr>
                <a:t>Data Exploration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80805"/>
              <a:ext cx="3030642" cy="804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Analyze the data</a:t>
              </a:r>
            </a:p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Extend missing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71803" y="7348931"/>
            <a:ext cx="2272982" cy="2493602"/>
            <a:chOff x="0" y="0"/>
            <a:chExt cx="3030642" cy="3324803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3030642" cy="1218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2637" spc="13">
                  <a:solidFill>
                    <a:srgbClr val="1836B2"/>
                  </a:solidFill>
                  <a:latin typeface="Fira Sans Medium"/>
                </a:rPr>
                <a:t>Image Pre-Processing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80805"/>
              <a:ext cx="3030642" cy="2043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Adjust image colors</a:t>
              </a:r>
            </a:p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White-balance</a:t>
              </a:r>
            </a:p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CLAHE</a:t>
              </a:r>
            </a:p>
            <a:p>
              <a:pPr algn="ctr">
                <a:lnSpc>
                  <a:spcPts val="2461"/>
                </a:lnSpc>
              </a:pPr>
              <a:endParaRPr lang="en-US" sz="1758" spc="8">
                <a:solidFill>
                  <a:srgbClr val="000000"/>
                </a:solidFill>
                <a:latin typeface="Fira Sans Light"/>
              </a:endParaRPr>
            </a:p>
            <a:p>
              <a:pPr algn="ctr">
                <a:lnSpc>
                  <a:spcPts val="2461"/>
                </a:lnSpc>
              </a:pPr>
              <a:endParaRPr lang="en-US" sz="1758" spc="8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84153" y="7306069"/>
            <a:ext cx="2272982" cy="2226647"/>
            <a:chOff x="0" y="-57149"/>
            <a:chExt cx="3030642" cy="296886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49"/>
              <a:ext cx="3030642" cy="122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2637" spc="13" dirty="0">
                  <a:solidFill>
                    <a:srgbClr val="1836B2"/>
                  </a:solidFill>
                  <a:latin typeface="Fira Sans Medium"/>
                </a:rPr>
                <a:t>Object Detection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80805"/>
              <a:ext cx="3030642" cy="1630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Separate empty and non-empty images</a:t>
              </a:r>
            </a:p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Evaluate the accuracy, confusion-matrix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696503" y="7348931"/>
            <a:ext cx="2272982" cy="2493602"/>
            <a:chOff x="0" y="0"/>
            <a:chExt cx="3030642" cy="332480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3030642" cy="1218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2637" spc="13">
                  <a:solidFill>
                    <a:srgbClr val="1836B2"/>
                  </a:solidFill>
                  <a:latin typeface="Fira Sans Medium"/>
                </a:rPr>
                <a:t>Model &amp; Training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280805"/>
              <a:ext cx="3030642" cy="2043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Pre-Trained model</a:t>
              </a:r>
            </a:p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Transfer Learning</a:t>
              </a:r>
            </a:p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Hyperparameters</a:t>
              </a:r>
            </a:p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Transforms </a:t>
              </a:r>
            </a:p>
            <a:p>
              <a:pPr algn="ctr">
                <a:lnSpc>
                  <a:spcPts val="2461"/>
                </a:lnSpc>
              </a:pPr>
              <a:endParaRPr lang="en-US" sz="1758" spc="8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608853" y="7348931"/>
            <a:ext cx="2272982" cy="1873970"/>
            <a:chOff x="0" y="0"/>
            <a:chExt cx="3030642" cy="249862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3030642" cy="1218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92"/>
                </a:lnSpc>
              </a:pPr>
              <a:r>
                <a:rPr lang="en-US" sz="2637" spc="13">
                  <a:solidFill>
                    <a:srgbClr val="1836B2"/>
                  </a:solidFill>
                  <a:latin typeface="Fira Sans Medium"/>
                </a:rPr>
                <a:t>Predictions &amp; Results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280805"/>
              <a:ext cx="3030642" cy="1217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Apply trained model on the test set</a:t>
              </a:r>
            </a:p>
            <a:p>
              <a:pPr algn="ctr">
                <a:lnSpc>
                  <a:spcPts val="2461"/>
                </a:lnSpc>
              </a:pPr>
              <a:r>
                <a:rPr lang="en-US" sz="1758" spc="8">
                  <a:solidFill>
                    <a:srgbClr val="000000"/>
                  </a:solidFill>
                  <a:latin typeface="Fira Sans Light"/>
                </a:rPr>
                <a:t>submission results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562192" y="5937767"/>
            <a:ext cx="1067502" cy="915305"/>
            <a:chOff x="0" y="0"/>
            <a:chExt cx="802749" cy="6882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02749" cy="688299"/>
            </a:xfrm>
            <a:custGeom>
              <a:avLst/>
              <a:gdLst/>
              <a:ahLst/>
              <a:cxnLst/>
              <a:rect l="l" t="t" r="r" b="b"/>
              <a:pathLst>
                <a:path w="802749" h="688299">
                  <a:moveTo>
                    <a:pt x="802749" y="344149"/>
                  </a:moveTo>
                  <a:lnTo>
                    <a:pt x="599549" y="688299"/>
                  </a:lnTo>
                  <a:lnTo>
                    <a:pt x="203200" y="688299"/>
                  </a:lnTo>
                  <a:lnTo>
                    <a:pt x="0" y="344149"/>
                  </a:lnTo>
                  <a:lnTo>
                    <a:pt x="203200" y="0"/>
                  </a:lnTo>
                  <a:lnTo>
                    <a:pt x="599549" y="0"/>
                  </a:lnTo>
                  <a:lnTo>
                    <a:pt x="802749" y="344149"/>
                  </a:lnTo>
                  <a:close/>
                </a:path>
              </a:pathLst>
            </a:custGeom>
            <a:solidFill>
              <a:srgbClr val="314FD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ira Sans Bold"/>
                </a:rPr>
                <a:t>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43147" y="5937767"/>
            <a:ext cx="1067502" cy="915305"/>
            <a:chOff x="0" y="0"/>
            <a:chExt cx="802749" cy="6882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02749" cy="688299"/>
            </a:xfrm>
            <a:custGeom>
              <a:avLst/>
              <a:gdLst/>
              <a:ahLst/>
              <a:cxnLst/>
              <a:rect l="l" t="t" r="r" b="b"/>
              <a:pathLst>
                <a:path w="802749" h="688299">
                  <a:moveTo>
                    <a:pt x="802749" y="344149"/>
                  </a:moveTo>
                  <a:lnTo>
                    <a:pt x="599549" y="688299"/>
                  </a:lnTo>
                  <a:lnTo>
                    <a:pt x="203200" y="688299"/>
                  </a:lnTo>
                  <a:lnTo>
                    <a:pt x="0" y="344149"/>
                  </a:lnTo>
                  <a:lnTo>
                    <a:pt x="203200" y="0"/>
                  </a:lnTo>
                  <a:lnTo>
                    <a:pt x="599549" y="0"/>
                  </a:lnTo>
                  <a:lnTo>
                    <a:pt x="802749" y="344149"/>
                  </a:lnTo>
                  <a:close/>
                </a:path>
              </a:pathLst>
            </a:custGeom>
            <a:solidFill>
              <a:srgbClr val="314FD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ira Sans Bold"/>
                </a:rPr>
                <a:t>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24102" y="5937767"/>
            <a:ext cx="1067502" cy="915305"/>
            <a:chOff x="0" y="0"/>
            <a:chExt cx="802749" cy="68829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02749" cy="688299"/>
            </a:xfrm>
            <a:custGeom>
              <a:avLst/>
              <a:gdLst/>
              <a:ahLst/>
              <a:cxnLst/>
              <a:rect l="l" t="t" r="r" b="b"/>
              <a:pathLst>
                <a:path w="802749" h="688299">
                  <a:moveTo>
                    <a:pt x="802749" y="344149"/>
                  </a:moveTo>
                  <a:lnTo>
                    <a:pt x="599549" y="688299"/>
                  </a:lnTo>
                  <a:lnTo>
                    <a:pt x="203200" y="688299"/>
                  </a:lnTo>
                  <a:lnTo>
                    <a:pt x="0" y="344149"/>
                  </a:lnTo>
                  <a:lnTo>
                    <a:pt x="203200" y="0"/>
                  </a:lnTo>
                  <a:lnTo>
                    <a:pt x="599549" y="0"/>
                  </a:lnTo>
                  <a:lnTo>
                    <a:pt x="802749" y="344149"/>
                  </a:lnTo>
                  <a:close/>
                </a:path>
              </a:pathLst>
            </a:custGeom>
            <a:solidFill>
              <a:srgbClr val="314FD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ira Sans Bold"/>
                </a:rPr>
                <a:t>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05056" y="5937767"/>
            <a:ext cx="1067502" cy="915305"/>
            <a:chOff x="0" y="0"/>
            <a:chExt cx="802749" cy="68829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02749" cy="688299"/>
            </a:xfrm>
            <a:custGeom>
              <a:avLst/>
              <a:gdLst/>
              <a:ahLst/>
              <a:cxnLst/>
              <a:rect l="l" t="t" r="r" b="b"/>
              <a:pathLst>
                <a:path w="802749" h="688299">
                  <a:moveTo>
                    <a:pt x="802749" y="344149"/>
                  </a:moveTo>
                  <a:lnTo>
                    <a:pt x="599549" y="688299"/>
                  </a:lnTo>
                  <a:lnTo>
                    <a:pt x="203200" y="688299"/>
                  </a:lnTo>
                  <a:lnTo>
                    <a:pt x="0" y="344149"/>
                  </a:lnTo>
                  <a:lnTo>
                    <a:pt x="203200" y="0"/>
                  </a:lnTo>
                  <a:lnTo>
                    <a:pt x="599549" y="0"/>
                  </a:lnTo>
                  <a:lnTo>
                    <a:pt x="802749" y="344149"/>
                  </a:lnTo>
                  <a:close/>
                </a:path>
              </a:pathLst>
            </a:custGeom>
            <a:solidFill>
              <a:srgbClr val="314FD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ira Sans Bold"/>
                </a:rPr>
                <a:t>4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086011" y="5937767"/>
            <a:ext cx="1067502" cy="915305"/>
            <a:chOff x="0" y="0"/>
            <a:chExt cx="802749" cy="68829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02749" cy="688299"/>
            </a:xfrm>
            <a:custGeom>
              <a:avLst/>
              <a:gdLst/>
              <a:ahLst/>
              <a:cxnLst/>
              <a:rect l="l" t="t" r="r" b="b"/>
              <a:pathLst>
                <a:path w="802749" h="688299">
                  <a:moveTo>
                    <a:pt x="802749" y="344149"/>
                  </a:moveTo>
                  <a:lnTo>
                    <a:pt x="599549" y="688299"/>
                  </a:lnTo>
                  <a:lnTo>
                    <a:pt x="203200" y="688299"/>
                  </a:lnTo>
                  <a:lnTo>
                    <a:pt x="0" y="344149"/>
                  </a:lnTo>
                  <a:lnTo>
                    <a:pt x="203200" y="0"/>
                  </a:lnTo>
                  <a:lnTo>
                    <a:pt x="599549" y="0"/>
                  </a:lnTo>
                  <a:lnTo>
                    <a:pt x="802749" y="344149"/>
                  </a:lnTo>
                  <a:close/>
                </a:path>
              </a:pathLst>
            </a:custGeom>
            <a:solidFill>
              <a:srgbClr val="314FD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Fira Sans Bold"/>
                </a:rPr>
                <a:t>5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5629694" y="6371607"/>
            <a:ext cx="1813453" cy="0"/>
          </a:xfrm>
          <a:prstGeom prst="line">
            <a:avLst/>
          </a:prstGeom>
          <a:ln w="47625" cap="flat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8510649" y="6371607"/>
            <a:ext cx="1813453" cy="0"/>
          </a:xfrm>
          <a:prstGeom prst="line">
            <a:avLst/>
          </a:prstGeom>
          <a:ln w="47625" cap="flat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1391604" y="6371607"/>
            <a:ext cx="1813453" cy="0"/>
          </a:xfrm>
          <a:prstGeom prst="line">
            <a:avLst/>
          </a:prstGeom>
          <a:ln w="47625" cap="flat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14272558" y="6371607"/>
            <a:ext cx="1813453" cy="0"/>
          </a:xfrm>
          <a:prstGeom prst="line">
            <a:avLst/>
          </a:prstGeom>
          <a:ln w="47625" cap="flat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87700">
            <a:off x="9242186" y="6541992"/>
            <a:ext cx="12426899" cy="100996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-7741802" y="4884762"/>
            <a:ext cx="10762620" cy="8747075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3665610" y="1028700"/>
          <a:ext cx="3580052" cy="8517442"/>
        </p:xfrm>
        <a:graphic>
          <a:graphicData uri="http://schemas.openxmlformats.org/drawingml/2006/table">
            <a:tbl>
              <a:tblPr/>
              <a:tblGrid>
                <a:gridCol w="1812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87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 Bold"/>
                        </a:rPr>
                        <a:t>Count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 Bold"/>
                        </a:rPr>
                        <a:t>Label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7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131,457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Empty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87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14,106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Opossum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94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8,623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Raccoon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87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7,209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Coyote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87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6,938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Rabbit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87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6,102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Deer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487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5,975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Bobcat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487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4,759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Cat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487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3,398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Squirrel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487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3,035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Dog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6487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2,210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Rodent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7594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1,361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Skunk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7594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1,093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Fox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7594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33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Mountain Lion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9375844" y="4633166"/>
            <a:ext cx="4053841" cy="326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6"/>
              </a:lnSpc>
            </a:pPr>
            <a:r>
              <a:rPr lang="en-US" sz="2318" u="sng">
                <a:solidFill>
                  <a:srgbClr val="000000"/>
                </a:solidFill>
                <a:latin typeface="Montserrat Classic Bold"/>
              </a:rPr>
              <a:t>Observations</a:t>
            </a:r>
          </a:p>
          <a:p>
            <a:pPr marL="500669" lvl="1" indent="-250334">
              <a:lnSpc>
                <a:spcPts val="3246"/>
              </a:lnSpc>
              <a:buFont typeface="Arial"/>
              <a:buChar char="•"/>
            </a:pPr>
            <a:r>
              <a:rPr lang="en-US" sz="2318">
                <a:solidFill>
                  <a:srgbClr val="000000"/>
                </a:solidFill>
                <a:latin typeface="Montserrat Classic"/>
              </a:rPr>
              <a:t>Many empty images (~60%) </a:t>
            </a:r>
          </a:p>
          <a:p>
            <a:pPr>
              <a:lnSpc>
                <a:spcPts val="3246"/>
              </a:lnSpc>
            </a:pPr>
            <a:endParaRPr lang="en-US" sz="2318">
              <a:solidFill>
                <a:srgbClr val="000000"/>
              </a:solidFill>
              <a:latin typeface="Montserrat Classic"/>
            </a:endParaRPr>
          </a:p>
          <a:p>
            <a:pPr marL="500669" lvl="1" indent="-250334">
              <a:lnSpc>
                <a:spcPts val="3246"/>
              </a:lnSpc>
              <a:buFont typeface="Arial"/>
              <a:buChar char="•"/>
            </a:pPr>
            <a:r>
              <a:rPr lang="en-US" sz="2318">
                <a:solidFill>
                  <a:srgbClr val="000000"/>
                </a:solidFill>
                <a:latin typeface="Montserrat Classic"/>
              </a:rPr>
              <a:t>9 classes are missing</a:t>
            </a:r>
          </a:p>
          <a:p>
            <a:pPr>
              <a:lnSpc>
                <a:spcPts val="3246"/>
              </a:lnSpc>
            </a:pPr>
            <a:endParaRPr lang="en-US" sz="2318">
              <a:solidFill>
                <a:srgbClr val="000000"/>
              </a:solidFill>
              <a:latin typeface="Montserrat Classic"/>
            </a:endParaRPr>
          </a:p>
          <a:p>
            <a:pPr marL="500669" lvl="1" indent="-250334">
              <a:lnSpc>
                <a:spcPts val="3246"/>
              </a:lnSpc>
              <a:buFont typeface="Arial"/>
              <a:buChar char="•"/>
            </a:pPr>
            <a:r>
              <a:rPr lang="en-US" sz="2318">
                <a:solidFill>
                  <a:srgbClr val="000000"/>
                </a:solidFill>
                <a:latin typeface="Montserrat Classic"/>
              </a:rPr>
              <a:t>Very unbalanced dataset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678979"/>
            <a:ext cx="945797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DATA EXPLORATION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56574" y="3291778"/>
            <a:ext cx="8487425" cy="5599068"/>
            <a:chOff x="0" y="-38100"/>
            <a:chExt cx="11316567" cy="7465423"/>
          </a:xfrm>
        </p:grpSpPr>
        <p:sp>
          <p:nvSpPr>
            <p:cNvPr id="8" name="TextBox 8"/>
            <p:cNvSpPr txBox="1"/>
            <p:nvPr/>
          </p:nvSpPr>
          <p:spPr>
            <a:xfrm>
              <a:off x="2586601" y="-38100"/>
              <a:ext cx="1179559" cy="481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>
                  <a:solidFill>
                    <a:srgbClr val="000000"/>
                  </a:solidFill>
                  <a:latin typeface="Suez One"/>
                </a:rPr>
                <a:t>Empty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474338" y="-38100"/>
              <a:ext cx="1645407" cy="481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 dirty="0">
                  <a:solidFill>
                    <a:srgbClr val="000000"/>
                  </a:solidFill>
                  <a:latin typeface="Suez One"/>
                </a:rPr>
                <a:t>Opossum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827923" y="-38100"/>
              <a:ext cx="1589343" cy="481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>
                  <a:solidFill>
                    <a:srgbClr val="000000"/>
                  </a:solidFill>
                  <a:latin typeface="Suez One"/>
                </a:rPr>
                <a:t>Raccoon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125443" y="-38100"/>
              <a:ext cx="1297343" cy="5092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 dirty="0">
                  <a:solidFill>
                    <a:srgbClr val="000000"/>
                  </a:solidFill>
                  <a:latin typeface="Suez One"/>
                </a:rPr>
                <a:t>Coyote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404853" y="405692"/>
              <a:ext cx="1361305" cy="5092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 dirty="0">
                  <a:solidFill>
                    <a:srgbClr val="000000"/>
                  </a:solidFill>
                  <a:latin typeface="Suez One"/>
                </a:rPr>
                <a:t>Rabbit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291853" y="405692"/>
              <a:ext cx="832109" cy="481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 dirty="0">
                  <a:solidFill>
                    <a:srgbClr val="000000"/>
                  </a:solidFill>
                  <a:latin typeface="Suez One"/>
                </a:rPr>
                <a:t>Deer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832140" y="405692"/>
              <a:ext cx="1299893" cy="5092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 dirty="0">
                  <a:solidFill>
                    <a:srgbClr val="000000"/>
                  </a:solidFill>
                  <a:latin typeface="Suez One"/>
                </a:rPr>
                <a:t>Bobcat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764138" y="405692"/>
              <a:ext cx="672973" cy="5092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 dirty="0">
                  <a:solidFill>
                    <a:srgbClr val="000000"/>
                  </a:solidFill>
                  <a:latin typeface="Suez One"/>
                </a:rPr>
                <a:t>Cat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081644" y="405692"/>
              <a:ext cx="1551195" cy="5092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 dirty="0">
                  <a:solidFill>
                    <a:srgbClr val="000000"/>
                  </a:solidFill>
                  <a:latin typeface="Suez One"/>
                </a:rPr>
                <a:t>Squirrel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495891" y="849483"/>
              <a:ext cx="885128" cy="5092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 dirty="0">
                  <a:solidFill>
                    <a:srgbClr val="000000"/>
                  </a:solidFill>
                  <a:latin typeface="Suez One"/>
                </a:rPr>
                <a:t>Dog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906714" y="849483"/>
              <a:ext cx="1289105" cy="481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 dirty="0">
                  <a:solidFill>
                    <a:srgbClr val="000000"/>
                  </a:solidFill>
                  <a:latin typeface="Suez One"/>
                </a:rPr>
                <a:t>Rodent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903997" y="849483"/>
              <a:ext cx="1163699" cy="481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 dirty="0">
                  <a:solidFill>
                    <a:srgbClr val="000000"/>
                  </a:solidFill>
                  <a:latin typeface="Suez One"/>
                </a:rPr>
                <a:t>Skunk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775874" y="849483"/>
              <a:ext cx="657646" cy="481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>
                  <a:solidFill>
                    <a:srgbClr val="000000"/>
                  </a:solidFill>
                  <a:latin typeface="Suez One"/>
                </a:rPr>
                <a:t>Fox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123133" y="1293274"/>
              <a:ext cx="2778161" cy="5092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22"/>
                </a:lnSpc>
              </a:pPr>
              <a:r>
                <a:rPr lang="en-US" sz="2230" dirty="0">
                  <a:solidFill>
                    <a:srgbClr val="000000"/>
                  </a:solidFill>
                  <a:latin typeface="Suez One"/>
                </a:rPr>
                <a:t>Mountain Lion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2121583" y="151078"/>
              <a:ext cx="6862226" cy="1473010"/>
              <a:chOff x="394097" y="-2052320"/>
              <a:chExt cx="7383760" cy="15849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589657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620863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5153323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7625457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94097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424509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4081859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160691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578328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F3960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568053" y="-109728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3086100" y="-109728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5235178" y="-109728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7249319" y="-109728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3318966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</p:grpSp>
        <p:grpSp>
          <p:nvGrpSpPr>
            <p:cNvPr id="37" name="Group 37"/>
            <p:cNvGrpSpPr>
              <a:grpSpLocks noChangeAspect="1"/>
            </p:cNvGrpSpPr>
            <p:nvPr/>
          </p:nvGrpSpPr>
          <p:grpSpPr>
            <a:xfrm>
              <a:off x="1755322" y="2058437"/>
              <a:ext cx="9560402" cy="5146989"/>
              <a:chOff x="0" y="0"/>
              <a:chExt cx="10287000" cy="5538164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1839705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368576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5531814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57908" y="1798441"/>
              <a:ext cx="1508567" cy="481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2"/>
                </a:lnSpc>
              </a:pPr>
              <a:r>
                <a:rPr lang="en-US" sz="2230">
                  <a:solidFill>
                    <a:srgbClr val="000000"/>
                  </a:solidFill>
                  <a:latin typeface="Suez One"/>
                </a:rPr>
                <a:t>150,000 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3514105"/>
              <a:ext cx="1566475" cy="481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2"/>
                </a:lnSpc>
              </a:pPr>
              <a:r>
                <a:rPr lang="en-US" sz="2230">
                  <a:solidFill>
                    <a:srgbClr val="000000"/>
                  </a:solidFill>
                  <a:latin typeface="Suez One"/>
                </a:rPr>
                <a:t>100,000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05999" y="5229768"/>
              <a:ext cx="1360476" cy="481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2"/>
                </a:lnSpc>
              </a:pPr>
              <a:r>
                <a:rPr lang="en-US" sz="2230">
                  <a:solidFill>
                    <a:srgbClr val="000000"/>
                  </a:solidFill>
                  <a:latin typeface="Suez One"/>
                </a:rPr>
                <a:t>50,000 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241156" y="6945431"/>
              <a:ext cx="325319" cy="481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122"/>
                </a:lnSpc>
              </a:pPr>
              <a:r>
                <a:rPr lang="en-US" sz="2230">
                  <a:solidFill>
                    <a:srgbClr val="000000"/>
                  </a:solidFill>
                  <a:latin typeface="Suez One"/>
                </a:rPr>
                <a:t>0 </a:t>
              </a:r>
            </a:p>
          </p:txBody>
        </p: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1755322" y="2684037"/>
              <a:ext cx="9561245" cy="4521389"/>
              <a:chOff x="0" y="673146"/>
              <a:chExt cx="10287907" cy="486501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673146"/>
                <a:ext cx="735693" cy="4865018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4865018">
                    <a:moveTo>
                      <a:pt x="0" y="4865018"/>
                    </a:moveTo>
                    <a:lnTo>
                      <a:pt x="0" y="58783"/>
                    </a:lnTo>
                    <a:lnTo>
                      <a:pt x="0" y="58783"/>
                    </a:lnTo>
                    <a:cubicBezTo>
                      <a:pt x="0" y="43193"/>
                      <a:pt x="6193" y="28241"/>
                      <a:pt x="17217" y="17217"/>
                    </a:cubicBezTo>
                    <a:cubicBezTo>
                      <a:pt x="28241" y="6193"/>
                      <a:pt x="43193" y="0"/>
                      <a:pt x="58783" y="0"/>
                    </a:cubicBezTo>
                    <a:lnTo>
                      <a:pt x="676910" y="0"/>
                    </a:lnTo>
                    <a:cubicBezTo>
                      <a:pt x="692500" y="0"/>
                      <a:pt x="707452" y="6193"/>
                      <a:pt x="718476" y="17217"/>
                    </a:cubicBezTo>
                    <a:cubicBezTo>
                      <a:pt x="729500" y="28241"/>
                      <a:pt x="735693" y="43193"/>
                      <a:pt x="735693" y="58783"/>
                    </a:cubicBezTo>
                    <a:lnTo>
                      <a:pt x="735693" y="486501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734786" y="5016123"/>
                <a:ext cx="735693" cy="522041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522041">
                    <a:moveTo>
                      <a:pt x="0" y="522041"/>
                    </a:moveTo>
                    <a:lnTo>
                      <a:pt x="0" y="58783"/>
                    </a:lnTo>
                    <a:cubicBezTo>
                      <a:pt x="0" y="26318"/>
                      <a:pt x="26318" y="0"/>
                      <a:pt x="58783" y="0"/>
                    </a:cubicBezTo>
                    <a:lnTo>
                      <a:pt x="676910" y="0"/>
                    </a:lnTo>
                    <a:cubicBezTo>
                      <a:pt x="709375" y="0"/>
                      <a:pt x="735693" y="26318"/>
                      <a:pt x="735693" y="58783"/>
                    </a:cubicBezTo>
                    <a:lnTo>
                      <a:pt x="735693" y="522041"/>
                    </a:ln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469571" y="5219041"/>
                <a:ext cx="735693" cy="319124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319124">
                    <a:moveTo>
                      <a:pt x="0" y="319123"/>
                    </a:moveTo>
                    <a:lnTo>
                      <a:pt x="0" y="58783"/>
                    </a:lnTo>
                    <a:cubicBezTo>
                      <a:pt x="0" y="26318"/>
                      <a:pt x="26318" y="0"/>
                      <a:pt x="58783" y="0"/>
                    </a:cubicBezTo>
                    <a:lnTo>
                      <a:pt x="676910" y="0"/>
                    </a:lnTo>
                    <a:cubicBezTo>
                      <a:pt x="709375" y="0"/>
                      <a:pt x="735693" y="26318"/>
                      <a:pt x="735693" y="58783"/>
                    </a:cubicBezTo>
                    <a:lnTo>
                      <a:pt x="735693" y="319123"/>
                    </a:ln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2204357" y="5271370"/>
                <a:ext cx="735693" cy="266794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266794">
                    <a:moveTo>
                      <a:pt x="0" y="266794"/>
                    </a:moveTo>
                    <a:lnTo>
                      <a:pt x="0" y="58783"/>
                    </a:lnTo>
                    <a:cubicBezTo>
                      <a:pt x="0" y="26319"/>
                      <a:pt x="26318" y="0"/>
                      <a:pt x="58783" y="0"/>
                    </a:cubicBezTo>
                    <a:lnTo>
                      <a:pt x="676910" y="0"/>
                    </a:lnTo>
                    <a:cubicBezTo>
                      <a:pt x="709375" y="0"/>
                      <a:pt x="735693" y="26319"/>
                      <a:pt x="735693" y="58783"/>
                    </a:cubicBezTo>
                    <a:lnTo>
                      <a:pt x="735693" y="266794"/>
                    </a:ln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2939143" y="5281400"/>
                <a:ext cx="735693" cy="256765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256765">
                    <a:moveTo>
                      <a:pt x="0" y="256764"/>
                    </a:moveTo>
                    <a:lnTo>
                      <a:pt x="0" y="58783"/>
                    </a:lnTo>
                    <a:cubicBezTo>
                      <a:pt x="0" y="43193"/>
                      <a:pt x="6193" y="28241"/>
                      <a:pt x="17217" y="17217"/>
                    </a:cubicBezTo>
                    <a:cubicBezTo>
                      <a:pt x="28241" y="6193"/>
                      <a:pt x="43192" y="0"/>
                      <a:pt x="58783" y="0"/>
                    </a:cubicBezTo>
                    <a:lnTo>
                      <a:pt x="676910" y="0"/>
                    </a:lnTo>
                    <a:cubicBezTo>
                      <a:pt x="692500" y="0"/>
                      <a:pt x="707452" y="6193"/>
                      <a:pt x="718476" y="17217"/>
                    </a:cubicBezTo>
                    <a:cubicBezTo>
                      <a:pt x="729500" y="28241"/>
                      <a:pt x="735693" y="43193"/>
                      <a:pt x="735693" y="58783"/>
                    </a:cubicBezTo>
                    <a:lnTo>
                      <a:pt x="735693" y="256764"/>
                    </a:ln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3673928" y="5312339"/>
                <a:ext cx="735693" cy="225825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225825">
                    <a:moveTo>
                      <a:pt x="0" y="225825"/>
                    </a:moveTo>
                    <a:lnTo>
                      <a:pt x="0" y="58783"/>
                    </a:lnTo>
                    <a:cubicBezTo>
                      <a:pt x="0" y="26318"/>
                      <a:pt x="26319" y="0"/>
                      <a:pt x="58783" y="0"/>
                    </a:cubicBezTo>
                    <a:lnTo>
                      <a:pt x="676911" y="0"/>
                    </a:lnTo>
                    <a:cubicBezTo>
                      <a:pt x="709375" y="0"/>
                      <a:pt x="735694" y="26318"/>
                      <a:pt x="735694" y="58783"/>
                    </a:cubicBezTo>
                    <a:lnTo>
                      <a:pt x="735694" y="225825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4408714" y="5317039"/>
                <a:ext cx="735693" cy="221125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221125">
                    <a:moveTo>
                      <a:pt x="0" y="221125"/>
                    </a:moveTo>
                    <a:lnTo>
                      <a:pt x="0" y="58783"/>
                    </a:lnTo>
                    <a:cubicBezTo>
                      <a:pt x="0" y="26318"/>
                      <a:pt x="26318" y="0"/>
                      <a:pt x="58783" y="0"/>
                    </a:cubicBezTo>
                    <a:lnTo>
                      <a:pt x="676910" y="0"/>
                    </a:lnTo>
                    <a:cubicBezTo>
                      <a:pt x="709375" y="0"/>
                      <a:pt x="735693" y="26318"/>
                      <a:pt x="735693" y="58783"/>
                    </a:cubicBezTo>
                    <a:lnTo>
                      <a:pt x="735693" y="221125"/>
                    </a:ln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5143500" y="5362041"/>
                <a:ext cx="735693" cy="176123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176123">
                    <a:moveTo>
                      <a:pt x="0" y="176123"/>
                    </a:moveTo>
                    <a:lnTo>
                      <a:pt x="0" y="58783"/>
                    </a:lnTo>
                    <a:cubicBezTo>
                      <a:pt x="0" y="26318"/>
                      <a:pt x="26318" y="0"/>
                      <a:pt x="58783" y="0"/>
                    </a:cubicBezTo>
                    <a:lnTo>
                      <a:pt x="676910" y="0"/>
                    </a:lnTo>
                    <a:cubicBezTo>
                      <a:pt x="709375" y="0"/>
                      <a:pt x="735693" y="26318"/>
                      <a:pt x="735693" y="58783"/>
                    </a:cubicBezTo>
                    <a:lnTo>
                      <a:pt x="735693" y="176123"/>
                    </a:ln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5878286" y="5412410"/>
                <a:ext cx="735693" cy="125754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125754">
                    <a:moveTo>
                      <a:pt x="0" y="125754"/>
                    </a:moveTo>
                    <a:lnTo>
                      <a:pt x="0" y="58783"/>
                    </a:lnTo>
                    <a:cubicBezTo>
                      <a:pt x="0" y="26318"/>
                      <a:pt x="26318" y="0"/>
                      <a:pt x="58783" y="0"/>
                    </a:cubicBezTo>
                    <a:lnTo>
                      <a:pt x="676910" y="0"/>
                    </a:lnTo>
                    <a:cubicBezTo>
                      <a:pt x="709375" y="0"/>
                      <a:pt x="735692" y="26318"/>
                      <a:pt x="735692" y="58783"/>
                    </a:cubicBezTo>
                    <a:lnTo>
                      <a:pt x="735692" y="125754"/>
                    </a:lnTo>
                    <a:close/>
                  </a:path>
                </a:pathLst>
              </a:custGeom>
              <a:solidFill>
                <a:srgbClr val="0F3960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6613072" y="5425844"/>
                <a:ext cx="735693" cy="112320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112320">
                    <a:moveTo>
                      <a:pt x="0" y="112320"/>
                    </a:moveTo>
                    <a:lnTo>
                      <a:pt x="0" y="58783"/>
                    </a:lnTo>
                    <a:cubicBezTo>
                      <a:pt x="0" y="26318"/>
                      <a:pt x="26317" y="0"/>
                      <a:pt x="58782" y="0"/>
                    </a:cubicBezTo>
                    <a:lnTo>
                      <a:pt x="676909" y="0"/>
                    </a:lnTo>
                    <a:cubicBezTo>
                      <a:pt x="692500" y="0"/>
                      <a:pt x="707452" y="6193"/>
                      <a:pt x="718475" y="17217"/>
                    </a:cubicBezTo>
                    <a:cubicBezTo>
                      <a:pt x="729499" y="28241"/>
                      <a:pt x="735693" y="43193"/>
                      <a:pt x="735693" y="58783"/>
                    </a:cubicBezTo>
                    <a:lnTo>
                      <a:pt x="735693" y="112320"/>
                    </a:ln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7347857" y="5456376"/>
                <a:ext cx="735693" cy="81788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81788">
                    <a:moveTo>
                      <a:pt x="0" y="81788"/>
                    </a:moveTo>
                    <a:lnTo>
                      <a:pt x="0" y="58783"/>
                    </a:lnTo>
                    <a:cubicBezTo>
                      <a:pt x="0" y="43193"/>
                      <a:pt x="6193" y="28241"/>
                      <a:pt x="17217" y="17217"/>
                    </a:cubicBezTo>
                    <a:cubicBezTo>
                      <a:pt x="28241" y="6193"/>
                      <a:pt x="43193" y="0"/>
                      <a:pt x="58783" y="0"/>
                    </a:cubicBezTo>
                    <a:lnTo>
                      <a:pt x="676910" y="0"/>
                    </a:lnTo>
                    <a:cubicBezTo>
                      <a:pt x="692500" y="0"/>
                      <a:pt x="707452" y="6193"/>
                      <a:pt x="718475" y="17217"/>
                    </a:cubicBezTo>
                    <a:cubicBezTo>
                      <a:pt x="729500" y="28241"/>
                      <a:pt x="735693" y="43193"/>
                      <a:pt x="735693" y="58783"/>
                    </a:cubicBezTo>
                    <a:lnTo>
                      <a:pt x="735693" y="81788"/>
                    </a:ln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8082643" y="5487796"/>
                <a:ext cx="735692" cy="50368"/>
              </a:xfrm>
              <a:custGeom>
                <a:avLst/>
                <a:gdLst/>
                <a:ahLst/>
                <a:cxnLst/>
                <a:rect l="l" t="t" r="r" b="b"/>
                <a:pathLst>
                  <a:path w="735692" h="50368">
                    <a:moveTo>
                      <a:pt x="0" y="50368"/>
                    </a:moveTo>
                    <a:lnTo>
                      <a:pt x="0" y="50368"/>
                    </a:lnTo>
                    <a:cubicBezTo>
                      <a:pt x="0" y="29746"/>
                      <a:pt x="10806" y="10632"/>
                      <a:pt x="28477" y="0"/>
                    </a:cubicBezTo>
                    <a:lnTo>
                      <a:pt x="707216" y="0"/>
                    </a:lnTo>
                    <a:cubicBezTo>
                      <a:pt x="724886" y="10632"/>
                      <a:pt x="735692" y="29746"/>
                      <a:pt x="735692" y="50368"/>
                    </a:cubicBezTo>
                    <a:lnTo>
                      <a:pt x="735692" y="50368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8817428" y="5497714"/>
                <a:ext cx="735693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735693" h="40450">
                    <a:moveTo>
                      <a:pt x="0" y="40450"/>
                    </a:moveTo>
                    <a:lnTo>
                      <a:pt x="0" y="40450"/>
                    </a:lnTo>
                    <a:cubicBezTo>
                      <a:pt x="0" y="25399"/>
                      <a:pt x="5774" y="10921"/>
                      <a:pt x="16131" y="0"/>
                    </a:cubicBezTo>
                    <a:lnTo>
                      <a:pt x="719563" y="0"/>
                    </a:lnTo>
                    <a:cubicBezTo>
                      <a:pt x="729920" y="10921"/>
                      <a:pt x="735694" y="25399"/>
                      <a:pt x="735694" y="40450"/>
                    </a:cubicBezTo>
                    <a:lnTo>
                      <a:pt x="735694" y="40450"/>
                    </a:ln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9552215" y="5536943"/>
                <a:ext cx="735692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735692" h="1221">
                    <a:moveTo>
                      <a:pt x="0" y="1221"/>
                    </a:moveTo>
                    <a:lnTo>
                      <a:pt x="0" y="1221"/>
                    </a:lnTo>
                    <a:cubicBezTo>
                      <a:pt x="0" y="814"/>
                      <a:pt x="3" y="407"/>
                      <a:pt x="12" y="0"/>
                    </a:cubicBezTo>
                    <a:lnTo>
                      <a:pt x="735680" y="0"/>
                    </a:lnTo>
                    <a:cubicBezTo>
                      <a:pt x="735688" y="407"/>
                      <a:pt x="735692" y="814"/>
                      <a:pt x="735692" y="1221"/>
                    </a:cubicBezTo>
                    <a:lnTo>
                      <a:pt x="735692" y="1221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6223682" y="-7282485"/>
            <a:ext cx="14564970" cy="145649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325224"/>
            <a:ext cx="12081732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EXTEND THE </a:t>
            </a:r>
          </a:p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DATA - I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985541" y="4912324"/>
            <a:ext cx="5866006" cy="5223926"/>
            <a:chOff x="0" y="-28575"/>
            <a:chExt cx="7821342" cy="6965234"/>
          </a:xfrm>
        </p:grpSpPr>
        <p:sp>
          <p:nvSpPr>
            <p:cNvPr id="5" name="TextBox 5"/>
            <p:cNvSpPr txBox="1"/>
            <p:nvPr/>
          </p:nvSpPr>
          <p:spPr>
            <a:xfrm>
              <a:off x="7064378" y="4696660"/>
              <a:ext cx="756964" cy="646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3"/>
                </a:lnSpc>
              </a:pPr>
              <a:r>
                <a:rPr lang="en-US" sz="1431">
                  <a:solidFill>
                    <a:srgbClr val="000000"/>
                  </a:solidFill>
                  <a:latin typeface="Suez One"/>
                </a:rPr>
                <a:t>Empty</a:t>
              </a:r>
            </a:p>
            <a:p>
              <a:pPr algn="ctr">
                <a:lnSpc>
                  <a:spcPts val="2003"/>
                </a:lnSpc>
              </a:pPr>
              <a:r>
                <a:rPr lang="en-US" sz="1431">
                  <a:solidFill>
                    <a:srgbClr val="000000"/>
                  </a:solidFill>
                  <a:latin typeface="Suez One"/>
                </a:rPr>
                <a:t>60.6%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76681" y="5843568"/>
              <a:ext cx="1143681" cy="6701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Opossum</a:t>
              </a:r>
            </a:p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6.5%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18563" y="4712993"/>
              <a:ext cx="598967" cy="6701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Deer</a:t>
              </a:r>
            </a:p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5.2%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578016"/>
              <a:ext cx="970112" cy="646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3"/>
                </a:lnSpc>
              </a:pPr>
              <a:r>
                <a:rPr lang="en-US" sz="1431">
                  <a:solidFill>
                    <a:srgbClr val="000000"/>
                  </a:solidFill>
                  <a:latin typeface="Suez One"/>
                </a:rPr>
                <a:t>Raccoon</a:t>
              </a:r>
            </a:p>
            <a:p>
              <a:pPr algn="ctr">
                <a:lnSpc>
                  <a:spcPts val="2003"/>
                </a:lnSpc>
              </a:pPr>
              <a:r>
                <a:rPr lang="en-US" sz="1431">
                  <a:solidFill>
                    <a:srgbClr val="000000"/>
                  </a:solidFill>
                  <a:latin typeface="Suez One"/>
                </a:rPr>
                <a:t>5.1%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9316" y="2522761"/>
              <a:ext cx="781226" cy="646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3"/>
                </a:lnSpc>
              </a:pPr>
              <a:r>
                <a:rPr lang="en-US" sz="1431">
                  <a:solidFill>
                    <a:srgbClr val="000000"/>
                  </a:solidFill>
                  <a:latin typeface="Suez One"/>
                </a:rPr>
                <a:t>Coyote</a:t>
              </a:r>
            </a:p>
            <a:p>
              <a:pPr algn="ctr">
                <a:lnSpc>
                  <a:spcPts val="2003"/>
                </a:lnSpc>
              </a:pPr>
              <a:r>
                <a:rPr lang="en-US" sz="1431">
                  <a:solidFill>
                    <a:srgbClr val="000000"/>
                  </a:solidFill>
                  <a:latin typeface="Suez One"/>
                </a:rPr>
                <a:t>4.4%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39137" y="1653572"/>
              <a:ext cx="781225" cy="6701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Rabbit</a:t>
              </a:r>
            </a:p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4.1%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2681" y="966560"/>
              <a:ext cx="1037769" cy="6701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Squirrel</a:t>
              </a:r>
            </a:p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3.7%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801241" y="481041"/>
              <a:ext cx="785368" cy="646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03"/>
                </a:lnSpc>
              </a:pPr>
              <a:r>
                <a:rPr lang="en-US" sz="1431">
                  <a:solidFill>
                    <a:srgbClr val="000000"/>
                  </a:solidFill>
                  <a:latin typeface="Suez One"/>
                </a:rPr>
                <a:t>Bobcat</a:t>
              </a:r>
            </a:p>
            <a:p>
              <a:pPr algn="ctr">
                <a:lnSpc>
                  <a:spcPts val="2003"/>
                </a:lnSpc>
              </a:pPr>
              <a:r>
                <a:rPr lang="en-US" sz="1431">
                  <a:solidFill>
                    <a:srgbClr val="000000"/>
                  </a:solidFill>
                  <a:latin typeface="Suez One"/>
                </a:rPr>
                <a:t>3.3%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763060" y="116969"/>
              <a:ext cx="580535" cy="6701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Dog</a:t>
              </a:r>
            </a:p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1.4%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343596" y="-28575"/>
              <a:ext cx="854460" cy="6701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Skunk</a:t>
              </a:r>
            </a:p>
            <a:p>
              <a:pPr algn="ctr">
                <a:lnSpc>
                  <a:spcPts val="2003"/>
                </a:lnSpc>
              </a:pPr>
              <a:r>
                <a:rPr lang="en-US" sz="1431" dirty="0">
                  <a:solidFill>
                    <a:srgbClr val="000000"/>
                  </a:solidFill>
                  <a:latin typeface="Suez One"/>
                </a:rPr>
                <a:t>1%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993751" y="801414"/>
              <a:ext cx="6135245" cy="6135245"/>
              <a:chOff x="0" y="0"/>
              <a:chExt cx="2540000" cy="254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438616" y="0"/>
                <a:ext cx="2208729" cy="2643027"/>
              </a:xfrm>
              <a:custGeom>
                <a:avLst/>
                <a:gdLst/>
                <a:ahLst/>
                <a:cxnLst/>
                <a:rect l="l" t="t" r="r" b="b"/>
                <a:pathLst>
                  <a:path w="2208729" h="2643027">
                    <a:moveTo>
                      <a:pt x="831384" y="0"/>
                    </a:moveTo>
                    <a:lnTo>
                      <a:pt x="831384" y="0"/>
                    </a:lnTo>
                    <a:cubicBezTo>
                      <a:pt x="1394932" y="0"/>
                      <a:pt x="1891080" y="371373"/>
                      <a:pt x="2049904" y="912077"/>
                    </a:cubicBezTo>
                    <a:cubicBezTo>
                      <a:pt x="2208728" y="1452782"/>
                      <a:pt x="1992238" y="2033482"/>
                      <a:pt x="1518212" y="2338254"/>
                    </a:cubicBezTo>
                    <a:cubicBezTo>
                      <a:pt x="1044186" y="2643027"/>
                      <a:pt x="426012" y="2598970"/>
                      <a:pt x="0" y="2230052"/>
                    </a:cubicBezTo>
                    <a:lnTo>
                      <a:pt x="831384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25755" y="1270000"/>
                <a:ext cx="1144245" cy="1000404"/>
              </a:xfrm>
              <a:custGeom>
                <a:avLst/>
                <a:gdLst/>
                <a:ahLst/>
                <a:cxnLst/>
                <a:rect l="l" t="t" r="r" b="b"/>
                <a:pathLst>
                  <a:path w="1144245" h="1000404">
                    <a:moveTo>
                      <a:pt x="361882" y="1000404"/>
                    </a:moveTo>
                    <a:cubicBezTo>
                      <a:pt x="208372" y="880352"/>
                      <a:pt x="84550" y="726583"/>
                      <a:pt x="0" y="551001"/>
                    </a:cubicBezTo>
                    <a:lnTo>
                      <a:pt x="1144245" y="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9845" y="1270000"/>
                <a:ext cx="1260155" cy="607501"/>
              </a:xfrm>
              <a:custGeom>
                <a:avLst/>
                <a:gdLst/>
                <a:ahLst/>
                <a:cxnLst/>
                <a:rect l="l" t="t" r="r" b="b"/>
                <a:pathLst>
                  <a:path w="1260155" h="607501">
                    <a:moveTo>
                      <a:pt x="144878" y="607501"/>
                    </a:moveTo>
                    <a:cubicBezTo>
                      <a:pt x="68885" y="467990"/>
                      <a:pt x="19742" y="315460"/>
                      <a:pt x="0" y="157825"/>
                    </a:cubicBezTo>
                    <a:lnTo>
                      <a:pt x="1260155" y="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-8211" y="1019505"/>
                <a:ext cx="1278211" cy="471104"/>
              </a:xfrm>
              <a:custGeom>
                <a:avLst/>
                <a:gdLst/>
                <a:ahLst/>
                <a:cxnLst/>
                <a:rect l="l" t="t" r="r" b="b"/>
                <a:pathLst>
                  <a:path w="1278211" h="471104">
                    <a:moveTo>
                      <a:pt x="27519" y="471105"/>
                    </a:moveTo>
                    <a:cubicBezTo>
                      <a:pt x="0" y="315092"/>
                      <a:pt x="1913" y="155309"/>
                      <a:pt x="33160" y="0"/>
                    </a:cubicBezTo>
                    <a:lnTo>
                      <a:pt x="1278211" y="250495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13985" y="691159"/>
                <a:ext cx="1256015" cy="578841"/>
              </a:xfrm>
              <a:custGeom>
                <a:avLst/>
                <a:gdLst/>
                <a:ahLst/>
                <a:cxnLst/>
                <a:rect l="l" t="t" r="r" b="b"/>
                <a:pathLst>
                  <a:path w="1256015" h="578841">
                    <a:moveTo>
                      <a:pt x="0" y="390886"/>
                    </a:moveTo>
                    <a:cubicBezTo>
                      <a:pt x="20389" y="254641"/>
                      <a:pt x="62809" y="122621"/>
                      <a:pt x="125598" y="0"/>
                    </a:cubicBezTo>
                    <a:lnTo>
                      <a:pt x="1256015" y="578841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12066" y="420932"/>
                <a:ext cx="1157934" cy="849068"/>
              </a:xfrm>
              <a:custGeom>
                <a:avLst/>
                <a:gdLst/>
                <a:ahLst/>
                <a:cxnLst/>
                <a:rect l="l" t="t" r="r" b="b"/>
                <a:pathLst>
                  <a:path w="1157934" h="849068">
                    <a:moveTo>
                      <a:pt x="0" y="327447"/>
                    </a:moveTo>
                    <a:cubicBezTo>
                      <a:pt x="53837" y="207935"/>
                      <a:pt x="125852" y="97478"/>
                      <a:pt x="213485" y="0"/>
                    </a:cubicBezTo>
                    <a:lnTo>
                      <a:pt x="1157934" y="849068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284296" y="224513"/>
                <a:ext cx="985704" cy="1045487"/>
              </a:xfrm>
              <a:custGeom>
                <a:avLst/>
                <a:gdLst/>
                <a:ahLst/>
                <a:cxnLst/>
                <a:rect l="l" t="t" r="r" b="b"/>
                <a:pathLst>
                  <a:path w="985704" h="1045487">
                    <a:moveTo>
                      <a:pt x="0" y="244683"/>
                    </a:moveTo>
                    <a:cubicBezTo>
                      <a:pt x="76148" y="150952"/>
                      <a:pt x="165277" y="68561"/>
                      <a:pt x="264693" y="0"/>
                    </a:cubicBezTo>
                    <a:lnTo>
                      <a:pt x="985704" y="1045487"/>
                    </a:lnTo>
                    <a:close/>
                  </a:path>
                </a:pathLst>
              </a:custGeom>
              <a:solidFill>
                <a:srgbClr val="A66C9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497638" y="97767"/>
                <a:ext cx="772362" cy="1172233"/>
              </a:xfrm>
              <a:custGeom>
                <a:avLst/>
                <a:gdLst/>
                <a:ahLst/>
                <a:cxnLst/>
                <a:rect l="l" t="t" r="r" b="b"/>
                <a:pathLst>
                  <a:path w="772362" h="1172233">
                    <a:moveTo>
                      <a:pt x="0" y="164088"/>
                    </a:moveTo>
                    <a:cubicBezTo>
                      <a:pt x="87089" y="97367"/>
                      <a:pt x="182456" y="42212"/>
                      <a:pt x="283720" y="0"/>
                    </a:cubicBezTo>
                    <a:lnTo>
                      <a:pt x="772362" y="1172233"/>
                    </a:lnTo>
                    <a:close/>
                  </a:path>
                </a:pathLst>
              </a:custGeom>
              <a:solidFill>
                <a:srgbClr val="D690AA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723382" y="55308"/>
                <a:ext cx="546618" cy="1214692"/>
              </a:xfrm>
              <a:custGeom>
                <a:avLst/>
                <a:gdLst/>
                <a:ahLst/>
                <a:cxnLst/>
                <a:rect l="l" t="t" r="r" b="b"/>
                <a:pathLst>
                  <a:path w="546618" h="1214692">
                    <a:moveTo>
                      <a:pt x="0" y="68346"/>
                    </a:moveTo>
                    <a:cubicBezTo>
                      <a:pt x="56861" y="41233"/>
                      <a:pt x="115661" y="18388"/>
                      <a:pt x="175913" y="0"/>
                    </a:cubicBezTo>
                    <a:lnTo>
                      <a:pt x="546618" y="1214692"/>
                    </a:lnTo>
                    <a:close/>
                  </a:path>
                </a:pathLst>
              </a:custGeom>
              <a:solidFill>
                <a:srgbClr val="FFB9BD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839048" y="27466"/>
                <a:ext cx="430952" cy="1242534"/>
              </a:xfrm>
              <a:custGeom>
                <a:avLst/>
                <a:gdLst/>
                <a:ahLst/>
                <a:cxnLst/>
                <a:rect l="l" t="t" r="r" b="b"/>
                <a:pathLst>
                  <a:path w="430952" h="1242534">
                    <a:moveTo>
                      <a:pt x="0" y="47887"/>
                    </a:moveTo>
                    <a:cubicBezTo>
                      <a:pt x="54918" y="28077"/>
                      <a:pt x="111136" y="12076"/>
                      <a:pt x="168255" y="0"/>
                    </a:cubicBezTo>
                    <a:lnTo>
                      <a:pt x="430952" y="1242534"/>
                    </a:lnTo>
                    <a:close/>
                  </a:path>
                </a:pathLst>
              </a:custGeom>
              <a:solidFill>
                <a:srgbClr val="D190A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945530" y="12841"/>
                <a:ext cx="324470" cy="1257159"/>
              </a:xfrm>
              <a:custGeom>
                <a:avLst/>
                <a:gdLst/>
                <a:ahLst/>
                <a:cxnLst/>
                <a:rect l="l" t="t" r="r" b="b"/>
                <a:pathLst>
                  <a:path w="324470" h="1257159">
                    <a:moveTo>
                      <a:pt x="0" y="29307"/>
                    </a:moveTo>
                    <a:cubicBezTo>
                      <a:pt x="47502" y="16755"/>
                      <a:pt x="95692" y="6969"/>
                      <a:pt x="144328" y="0"/>
                    </a:cubicBezTo>
                    <a:lnTo>
                      <a:pt x="324470" y="1257159"/>
                    </a:lnTo>
                    <a:close/>
                  </a:path>
                </a:pathLst>
              </a:custGeom>
              <a:solidFill>
                <a:srgbClr val="9D6C92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027251" y="3714"/>
                <a:ext cx="242749" cy="1266286"/>
              </a:xfrm>
              <a:custGeom>
                <a:avLst/>
                <a:gdLst/>
                <a:ahLst/>
                <a:cxnLst/>
                <a:rect l="l" t="t" r="r" b="b"/>
                <a:pathLst>
                  <a:path w="242749" h="1266286">
                    <a:moveTo>
                      <a:pt x="0" y="19701"/>
                    </a:moveTo>
                    <a:cubicBezTo>
                      <a:pt x="48143" y="10327"/>
                      <a:pt x="96787" y="3749"/>
                      <a:pt x="145691" y="0"/>
                    </a:cubicBezTo>
                    <a:lnTo>
                      <a:pt x="242749" y="1266286"/>
                    </a:lnTo>
                    <a:close/>
                  </a:path>
                </a:pathLst>
              </a:custGeom>
              <a:solidFill>
                <a:srgbClr val="674D79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1109775" y="170"/>
                <a:ext cx="160225" cy="1269830"/>
              </a:xfrm>
              <a:custGeom>
                <a:avLst/>
                <a:gdLst/>
                <a:ahLst/>
                <a:cxnLst/>
                <a:rect l="l" t="t" r="r" b="b"/>
                <a:pathLst>
                  <a:path w="160225" h="1269830">
                    <a:moveTo>
                      <a:pt x="0" y="9978"/>
                    </a:moveTo>
                    <a:cubicBezTo>
                      <a:pt x="46258" y="4095"/>
                      <a:pt x="92805" y="764"/>
                      <a:pt x="139429" y="0"/>
                    </a:cubicBezTo>
                    <a:lnTo>
                      <a:pt x="160225" y="1269830"/>
                    </a:lnTo>
                    <a:close/>
                  </a:path>
                </a:pathLst>
              </a:custGeom>
              <a:solidFill>
                <a:srgbClr val="2E315C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1185765" y="0"/>
                <a:ext cx="84235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84235" h="1270000">
                    <a:moveTo>
                      <a:pt x="0" y="2797"/>
                    </a:moveTo>
                    <a:cubicBezTo>
                      <a:pt x="27997" y="936"/>
                      <a:pt x="56049" y="3"/>
                      <a:pt x="84108" y="0"/>
                    </a:cubicBezTo>
                    <a:lnTo>
                      <a:pt x="84235" y="1270000"/>
                    </a:lnTo>
                    <a:close/>
                  </a:path>
                </a:pathLst>
              </a:custGeom>
              <a:solidFill>
                <a:srgbClr val="674D79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1218987" y="0"/>
                <a:ext cx="51013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51013" h="1270000">
                    <a:moveTo>
                      <a:pt x="0" y="1025"/>
                    </a:moveTo>
                    <a:cubicBezTo>
                      <a:pt x="16953" y="343"/>
                      <a:pt x="33919" y="2"/>
                      <a:pt x="50886" y="0"/>
                    </a:cubicBezTo>
                    <a:lnTo>
                      <a:pt x="51013" y="1270000"/>
                    </a:lnTo>
                    <a:close/>
                  </a:path>
                </a:pathLst>
              </a:custGeom>
              <a:solidFill>
                <a:srgbClr val="9E6C92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234749" y="0"/>
                <a:ext cx="35251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35251" h="1270000">
                    <a:moveTo>
                      <a:pt x="0" y="489"/>
                    </a:moveTo>
                    <a:cubicBezTo>
                      <a:pt x="11705" y="164"/>
                      <a:pt x="23414" y="1"/>
                      <a:pt x="35124" y="0"/>
                    </a:cubicBezTo>
                    <a:lnTo>
                      <a:pt x="35251" y="1270000"/>
                    </a:lnTo>
                    <a:close/>
                  </a:path>
                </a:pathLst>
              </a:custGeom>
              <a:solidFill>
                <a:srgbClr val="D190A7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246289" y="0"/>
                <a:ext cx="23711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23711" h="1270000">
                    <a:moveTo>
                      <a:pt x="0" y="221"/>
                    </a:moveTo>
                    <a:cubicBezTo>
                      <a:pt x="7861" y="75"/>
                      <a:pt x="15722" y="1"/>
                      <a:pt x="23584" y="0"/>
                    </a:cubicBezTo>
                    <a:lnTo>
                      <a:pt x="23711" y="1270000"/>
                    </a:lnTo>
                    <a:close/>
                  </a:path>
                </a:pathLst>
              </a:custGeom>
              <a:solidFill>
                <a:srgbClr val="FFB9BC"/>
              </a:solidFill>
            </p:spPr>
          </p:sp>
        </p:grpSp>
      </p:grpSp>
      <p:graphicFrame>
        <p:nvGraphicFramePr>
          <p:cNvPr id="33" name="Table 33"/>
          <p:cNvGraphicFramePr>
            <a:graphicFrameLocks noGrp="1"/>
          </p:cNvGraphicFramePr>
          <p:nvPr/>
        </p:nvGraphicFramePr>
        <p:xfrm>
          <a:off x="14015970" y="252412"/>
          <a:ext cx="3580052" cy="9782174"/>
        </p:xfrm>
        <a:graphic>
          <a:graphicData uri="http://schemas.openxmlformats.org/drawingml/2006/table">
            <a:tbl>
              <a:tblPr/>
              <a:tblGrid>
                <a:gridCol w="1812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 Bold"/>
                        </a:rPr>
                        <a:t>Count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 Bold"/>
                        </a:rPr>
                        <a:t>Label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7,213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Bobcat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4,954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Cat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3,411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Small Mammal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3,035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Dog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2,281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Fox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2,274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Rodent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2,077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Skunk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905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Black Bear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429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Antelope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314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Bison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254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Sheep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179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Mountain Lion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144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Mountain Goat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37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Wolf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22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Moose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7542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Elk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34" name="Table 34"/>
          <p:cNvGraphicFramePr>
            <a:graphicFrameLocks noGrp="1"/>
          </p:cNvGraphicFramePr>
          <p:nvPr/>
        </p:nvGraphicFramePr>
        <p:xfrm>
          <a:off x="9789959" y="252412"/>
          <a:ext cx="3580052" cy="4552952"/>
        </p:xfrm>
        <a:graphic>
          <a:graphicData uri="http://schemas.openxmlformats.org/drawingml/2006/table">
            <a:tbl>
              <a:tblPr/>
              <a:tblGrid>
                <a:gridCol w="1812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911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 Bold"/>
                        </a:rPr>
                        <a:t>Count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 Bold"/>
                        </a:rPr>
                        <a:t>Label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11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131,457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Empty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11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14,106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Opossum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11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11,199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Deer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11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11,163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Raccon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11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9,490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Coyote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11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8,948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Rabbit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11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8,111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Montserrat Classic"/>
                        </a:rPr>
                        <a:t>Squirrel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5" name="TextBox 35"/>
          <p:cNvSpPr txBox="1"/>
          <p:nvPr/>
        </p:nvSpPr>
        <p:spPr>
          <a:xfrm>
            <a:off x="1019175" y="3957125"/>
            <a:ext cx="602443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iNaturalist Idaho Supplemental Training Data (2017-2019)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100" y="9981628"/>
            <a:ext cx="8080091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 Classic"/>
              </a:rPr>
              <a:t>https://www.kaggle.com/code/rbarman/iwildcam-2019-inat-idaho-resized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6223682" y="-7282485"/>
            <a:ext cx="14564970" cy="145649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9175" y="3957125"/>
            <a:ext cx="602443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iNaturalist Idaho Supplemental Training Data (2017-2019)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325224"/>
            <a:ext cx="12081732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EXTEND THE </a:t>
            </a:r>
          </a:p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DATA - II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9175" y="9210675"/>
            <a:ext cx="58073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Note: Still too many empty images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727711" y="1330673"/>
            <a:ext cx="10266373" cy="8302277"/>
            <a:chOff x="0" y="-47625"/>
            <a:chExt cx="13688498" cy="11069703"/>
          </a:xfrm>
        </p:grpSpPr>
        <p:sp>
          <p:nvSpPr>
            <p:cNvPr id="7" name="TextBox 7"/>
            <p:cNvSpPr txBox="1"/>
            <p:nvPr/>
          </p:nvSpPr>
          <p:spPr>
            <a:xfrm>
              <a:off x="3265950" y="-47625"/>
              <a:ext cx="1466079" cy="59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>
                  <a:solidFill>
                    <a:srgbClr val="000000"/>
                  </a:solidFill>
                  <a:latin typeface="Suez One"/>
                </a:rPr>
                <a:t>Empty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612227" y="-47625"/>
              <a:ext cx="2045084" cy="59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>
                  <a:solidFill>
                    <a:srgbClr val="000000"/>
                  </a:solidFill>
                  <a:latin typeface="Suez One"/>
                </a:rPr>
                <a:t>Opossum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537509" y="-47625"/>
              <a:ext cx="1130962" cy="59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>
                  <a:solidFill>
                    <a:srgbClr val="000000"/>
                  </a:solidFill>
                  <a:latin typeface="Suez One"/>
                </a:rPr>
                <a:t>Deer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548669" y="-47625"/>
              <a:ext cx="1980444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Raccoon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561333" y="503966"/>
              <a:ext cx="1614155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Coyote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54600" y="503966"/>
              <a:ext cx="1465162" cy="59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>
                  <a:solidFill>
                    <a:srgbClr val="000000"/>
                  </a:solidFill>
                  <a:latin typeface="Suez One"/>
                </a:rPr>
                <a:t>Rabbit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299960" y="503966"/>
              <a:ext cx="1929328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Squirrel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973560" y="503966"/>
              <a:ext cx="1650143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Bobcat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374850" y="503966"/>
              <a:ext cx="812741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Cat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164405" y="1055556"/>
              <a:ext cx="3605947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Small Mammal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475770" y="1055556"/>
              <a:ext cx="996319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Dog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229287" y="1055556"/>
              <a:ext cx="953319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Fox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926878" y="1055556"/>
              <a:ext cx="1760444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Rodent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986647" y="1607147"/>
              <a:ext cx="1446367" cy="59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Skunk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313212" y="1607147"/>
              <a:ext cx="2479247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Black Bear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551147" y="1607147"/>
              <a:ext cx="2190776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Antelope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53737" y="1607147"/>
              <a:ext cx="1253136" cy="59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Bison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948252" y="2158736"/>
              <a:ext cx="1446367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Sheep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169378" y="2158736"/>
              <a:ext cx="3381769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Mountain Lion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384468" y="2158736"/>
              <a:ext cx="3578316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Mountain Goat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319630" y="2710328"/>
              <a:ext cx="1205137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Wolf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322766" y="2710328"/>
              <a:ext cx="1473988" cy="6390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Moose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630077" y="2710328"/>
              <a:ext cx="743813" cy="59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81"/>
                </a:lnSpc>
              </a:pPr>
              <a:r>
                <a:rPr lang="en-US" sz="2772" dirty="0">
                  <a:solidFill>
                    <a:srgbClr val="000000"/>
                  </a:solidFill>
                  <a:latin typeface="Suez One"/>
                </a:rPr>
                <a:t>Elk</a:t>
              </a:r>
            </a:p>
          </p:txBody>
        </p: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2209254" y="187776"/>
              <a:ext cx="9989556" cy="2933992"/>
              <a:chOff x="23855" y="-3007360"/>
              <a:chExt cx="8648105" cy="254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633852" y="-30073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2665058" y="-30073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5197518" y="-30073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6938608" y="-30073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23855" y="-252984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2095741" y="-252984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4126154" y="-252984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6440729" y="-252984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8519560" y="-252984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F3960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545944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4278356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5796402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7266030" y="-205232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392056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2406197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5209325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7722139" y="-157480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F3960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358818" y="-109728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2281677" y="-109728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5930745" y="-109728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2411753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4145898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6143370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2181698" y="3661622"/>
              <a:ext cx="11506162" cy="7084660"/>
              <a:chOff x="0" y="0"/>
              <a:chExt cx="9961053" cy="6133294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-6350"/>
                <a:ext cx="99610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61053" h="12700">
                    <a:moveTo>
                      <a:pt x="0" y="0"/>
                    </a:moveTo>
                    <a:lnTo>
                      <a:pt x="9961053" y="0"/>
                    </a:lnTo>
                    <a:lnTo>
                      <a:pt x="99610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0" y="2038081"/>
                <a:ext cx="99610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61053" h="12700">
                    <a:moveTo>
                      <a:pt x="0" y="0"/>
                    </a:moveTo>
                    <a:lnTo>
                      <a:pt x="9961053" y="0"/>
                    </a:lnTo>
                    <a:lnTo>
                      <a:pt x="99610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0" y="4082512"/>
                <a:ext cx="99610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61053" h="12700">
                    <a:moveTo>
                      <a:pt x="0" y="0"/>
                    </a:moveTo>
                    <a:lnTo>
                      <a:pt x="9961053" y="0"/>
                    </a:lnTo>
                    <a:lnTo>
                      <a:pt x="99610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6126944"/>
                <a:ext cx="996105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61053" h="12700">
                    <a:moveTo>
                      <a:pt x="0" y="0"/>
                    </a:moveTo>
                    <a:lnTo>
                      <a:pt x="9961053" y="0"/>
                    </a:lnTo>
                    <a:lnTo>
                      <a:pt x="996105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71974" y="3338202"/>
              <a:ext cx="1875004" cy="59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81"/>
                </a:lnSpc>
              </a:pPr>
              <a:r>
                <a:rPr lang="en-US" sz="2772">
                  <a:solidFill>
                    <a:srgbClr val="000000"/>
                  </a:solidFill>
                  <a:latin typeface="Suez One"/>
                </a:rPr>
                <a:t>150,000 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5699756"/>
              <a:ext cx="1946979" cy="59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81"/>
                </a:lnSpc>
              </a:pPr>
              <a:r>
                <a:rPr lang="en-US" sz="2772">
                  <a:solidFill>
                    <a:srgbClr val="000000"/>
                  </a:solidFill>
                  <a:latin typeface="Suez One"/>
                </a:rPr>
                <a:t>100,000 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256037" y="8061309"/>
              <a:ext cx="1690942" cy="59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81"/>
                </a:lnSpc>
              </a:pPr>
              <a:r>
                <a:rPr lang="en-US" sz="2772">
                  <a:solidFill>
                    <a:srgbClr val="000000"/>
                  </a:solidFill>
                  <a:latin typeface="Suez One"/>
                </a:rPr>
                <a:t>50,000 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542638" y="10422862"/>
              <a:ext cx="404341" cy="59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81"/>
                </a:lnSpc>
              </a:pPr>
              <a:r>
                <a:rPr lang="en-US" sz="2772">
                  <a:solidFill>
                    <a:srgbClr val="000000"/>
                  </a:solidFill>
                  <a:latin typeface="Suez One"/>
                </a:rPr>
                <a:t>0 </a:t>
              </a:r>
            </a:p>
          </p:txBody>
        </p: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2181698" y="4523183"/>
              <a:ext cx="11506800" cy="6223099"/>
              <a:chOff x="0" y="745866"/>
              <a:chExt cx="9961605" cy="5387428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745866"/>
                <a:ext cx="433641" cy="5387428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5387428">
                    <a:moveTo>
                      <a:pt x="0" y="5387428"/>
                    </a:moveTo>
                    <a:lnTo>
                      <a:pt x="0" y="34647"/>
                    </a:lnTo>
                    <a:cubicBezTo>
                      <a:pt x="0" y="25458"/>
                      <a:pt x="3650" y="16645"/>
                      <a:pt x="10148" y="10148"/>
                    </a:cubicBezTo>
                    <a:cubicBezTo>
                      <a:pt x="16646" y="3650"/>
                      <a:pt x="25458" y="0"/>
                      <a:pt x="34647" y="0"/>
                    </a:cubicBezTo>
                    <a:lnTo>
                      <a:pt x="398994" y="0"/>
                    </a:lnTo>
                    <a:cubicBezTo>
                      <a:pt x="418129" y="0"/>
                      <a:pt x="433641" y="15512"/>
                      <a:pt x="433641" y="34647"/>
                    </a:cubicBezTo>
                    <a:lnTo>
                      <a:pt x="433641" y="5387428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433089" y="5555195"/>
                <a:ext cx="433641" cy="578098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578098">
                    <a:moveTo>
                      <a:pt x="0" y="578099"/>
                    </a:moveTo>
                    <a:lnTo>
                      <a:pt x="0" y="34648"/>
                    </a:lnTo>
                    <a:cubicBezTo>
                      <a:pt x="0" y="15513"/>
                      <a:pt x="15512" y="0"/>
                      <a:pt x="34647" y="0"/>
                    </a:cubicBezTo>
                    <a:lnTo>
                      <a:pt x="398995" y="0"/>
                    </a:lnTo>
                    <a:cubicBezTo>
                      <a:pt x="408183" y="0"/>
                      <a:pt x="416996" y="3651"/>
                      <a:pt x="423494" y="10148"/>
                    </a:cubicBezTo>
                    <a:cubicBezTo>
                      <a:pt x="429991" y="16646"/>
                      <a:pt x="433642" y="25459"/>
                      <a:pt x="433642" y="34648"/>
                    </a:cubicBezTo>
                    <a:lnTo>
                      <a:pt x="433642" y="578099"/>
                    </a:lnTo>
                    <a:close/>
                  </a:path>
                </a:pathLst>
              </a:custGeom>
              <a:solidFill>
                <a:srgbClr val="A978F1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866179" y="5674332"/>
                <a:ext cx="433641" cy="458962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458962">
                    <a:moveTo>
                      <a:pt x="0" y="458962"/>
                    </a:moveTo>
                    <a:lnTo>
                      <a:pt x="0" y="34647"/>
                    </a:lnTo>
                    <a:cubicBezTo>
                      <a:pt x="0" y="15512"/>
                      <a:pt x="15512" y="0"/>
                      <a:pt x="34647" y="0"/>
                    </a:cubicBezTo>
                    <a:lnTo>
                      <a:pt x="398994" y="0"/>
                    </a:lnTo>
                    <a:cubicBezTo>
                      <a:pt x="408183" y="0"/>
                      <a:pt x="416995" y="3650"/>
                      <a:pt x="423493" y="10147"/>
                    </a:cubicBezTo>
                    <a:cubicBezTo>
                      <a:pt x="429991" y="16645"/>
                      <a:pt x="433641" y="25458"/>
                      <a:pt x="433641" y="34647"/>
                    </a:cubicBezTo>
                    <a:lnTo>
                      <a:pt x="433641" y="458962"/>
                    </a:lnTo>
                    <a:close/>
                  </a:path>
                </a:pathLst>
              </a:custGeom>
              <a:solidFill>
                <a:srgbClr val="D786E1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1299268" y="5675807"/>
                <a:ext cx="433641" cy="457487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457487">
                    <a:moveTo>
                      <a:pt x="0" y="457487"/>
                    </a:moveTo>
                    <a:lnTo>
                      <a:pt x="0" y="34647"/>
                    </a:lnTo>
                    <a:cubicBezTo>
                      <a:pt x="0" y="15512"/>
                      <a:pt x="15512" y="0"/>
                      <a:pt x="34647" y="0"/>
                    </a:cubicBezTo>
                    <a:lnTo>
                      <a:pt x="398994" y="0"/>
                    </a:lnTo>
                    <a:cubicBezTo>
                      <a:pt x="418129" y="0"/>
                      <a:pt x="433641" y="15512"/>
                      <a:pt x="433641" y="34647"/>
                    </a:cubicBezTo>
                    <a:lnTo>
                      <a:pt x="433641" y="457487"/>
                    </a:lnTo>
                    <a:close/>
                  </a:path>
                </a:pathLst>
              </a:custGeom>
              <a:solidFill>
                <a:srgbClr val="F29ED6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1732357" y="5744370"/>
                <a:ext cx="433641" cy="388924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388924">
                    <a:moveTo>
                      <a:pt x="0" y="388924"/>
                    </a:moveTo>
                    <a:lnTo>
                      <a:pt x="0" y="34648"/>
                    </a:lnTo>
                    <a:cubicBezTo>
                      <a:pt x="0" y="25459"/>
                      <a:pt x="3650" y="16646"/>
                      <a:pt x="10148" y="10149"/>
                    </a:cubicBezTo>
                    <a:cubicBezTo>
                      <a:pt x="16645" y="3651"/>
                      <a:pt x="25458" y="0"/>
                      <a:pt x="34647" y="0"/>
                    </a:cubicBezTo>
                    <a:lnTo>
                      <a:pt x="398994" y="0"/>
                    </a:lnTo>
                    <a:cubicBezTo>
                      <a:pt x="408183" y="0"/>
                      <a:pt x="416996" y="3651"/>
                      <a:pt x="423494" y="10149"/>
                    </a:cubicBezTo>
                    <a:cubicBezTo>
                      <a:pt x="429991" y="16646"/>
                      <a:pt x="433641" y="25459"/>
                      <a:pt x="433641" y="34648"/>
                    </a:cubicBezTo>
                    <a:lnTo>
                      <a:pt x="433641" y="388924"/>
                    </a:ln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2165446" y="5766583"/>
                <a:ext cx="433641" cy="366711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366711">
                    <a:moveTo>
                      <a:pt x="0" y="366711"/>
                    </a:moveTo>
                    <a:lnTo>
                      <a:pt x="0" y="34647"/>
                    </a:lnTo>
                    <a:cubicBezTo>
                      <a:pt x="0" y="15512"/>
                      <a:pt x="15512" y="0"/>
                      <a:pt x="34647" y="0"/>
                    </a:cubicBezTo>
                    <a:lnTo>
                      <a:pt x="398995" y="0"/>
                    </a:lnTo>
                    <a:cubicBezTo>
                      <a:pt x="418130" y="0"/>
                      <a:pt x="433642" y="15512"/>
                      <a:pt x="433642" y="34647"/>
                    </a:cubicBezTo>
                    <a:lnTo>
                      <a:pt x="433642" y="366711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2598536" y="5800885"/>
                <a:ext cx="433641" cy="332409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332409">
                    <a:moveTo>
                      <a:pt x="0" y="332409"/>
                    </a:moveTo>
                    <a:lnTo>
                      <a:pt x="0" y="34648"/>
                    </a:lnTo>
                    <a:cubicBezTo>
                      <a:pt x="0" y="25459"/>
                      <a:pt x="3650" y="16646"/>
                      <a:pt x="10147" y="10148"/>
                    </a:cubicBezTo>
                    <a:cubicBezTo>
                      <a:pt x="16645" y="3651"/>
                      <a:pt x="25458" y="0"/>
                      <a:pt x="34647" y="0"/>
                    </a:cubicBezTo>
                    <a:lnTo>
                      <a:pt x="398994" y="0"/>
                    </a:lnTo>
                    <a:cubicBezTo>
                      <a:pt x="408183" y="0"/>
                      <a:pt x="416996" y="3651"/>
                      <a:pt x="423493" y="10148"/>
                    </a:cubicBezTo>
                    <a:cubicBezTo>
                      <a:pt x="429991" y="16646"/>
                      <a:pt x="433641" y="25459"/>
                      <a:pt x="433641" y="34648"/>
                    </a:cubicBezTo>
                    <a:lnTo>
                      <a:pt x="433641" y="332409"/>
                    </a:ln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3031625" y="5837687"/>
                <a:ext cx="433642" cy="295606"/>
              </a:xfrm>
              <a:custGeom>
                <a:avLst/>
                <a:gdLst/>
                <a:ahLst/>
                <a:cxnLst/>
                <a:rect l="l" t="t" r="r" b="b"/>
                <a:pathLst>
                  <a:path w="433642" h="295606">
                    <a:moveTo>
                      <a:pt x="0" y="295607"/>
                    </a:moveTo>
                    <a:lnTo>
                      <a:pt x="0" y="34648"/>
                    </a:lnTo>
                    <a:cubicBezTo>
                      <a:pt x="0" y="15513"/>
                      <a:pt x="15512" y="0"/>
                      <a:pt x="34647" y="0"/>
                    </a:cubicBezTo>
                    <a:lnTo>
                      <a:pt x="398994" y="0"/>
                    </a:lnTo>
                    <a:cubicBezTo>
                      <a:pt x="408183" y="0"/>
                      <a:pt x="416996" y="3651"/>
                      <a:pt x="423493" y="10148"/>
                    </a:cubicBezTo>
                    <a:cubicBezTo>
                      <a:pt x="429991" y="16646"/>
                      <a:pt x="433641" y="25459"/>
                      <a:pt x="433641" y="34648"/>
                    </a:cubicBezTo>
                    <a:lnTo>
                      <a:pt x="433641" y="295607"/>
                    </a:ln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3464714" y="5930267"/>
                <a:ext cx="433641" cy="203027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203027">
                    <a:moveTo>
                      <a:pt x="0" y="203027"/>
                    </a:moveTo>
                    <a:lnTo>
                      <a:pt x="0" y="34647"/>
                    </a:lnTo>
                    <a:cubicBezTo>
                      <a:pt x="0" y="15512"/>
                      <a:pt x="15512" y="0"/>
                      <a:pt x="34647" y="0"/>
                    </a:cubicBezTo>
                    <a:lnTo>
                      <a:pt x="398994" y="0"/>
                    </a:lnTo>
                    <a:cubicBezTo>
                      <a:pt x="418129" y="0"/>
                      <a:pt x="433641" y="15512"/>
                      <a:pt x="433641" y="34647"/>
                    </a:cubicBezTo>
                    <a:lnTo>
                      <a:pt x="433641" y="203027"/>
                    </a:lnTo>
                    <a:close/>
                  </a:path>
                </a:pathLst>
              </a:custGeom>
              <a:solidFill>
                <a:srgbClr val="0F3960"/>
              </a:solidFill>
            </p:spPr>
          </p:sp>
          <p:sp>
            <p:nvSpPr>
              <p:cNvPr id="73" name="Freeform 73"/>
              <p:cNvSpPr/>
              <p:nvPr/>
            </p:nvSpPr>
            <p:spPr>
              <a:xfrm>
                <a:off x="3897803" y="5993503"/>
                <a:ext cx="433642" cy="139791"/>
              </a:xfrm>
              <a:custGeom>
                <a:avLst/>
                <a:gdLst/>
                <a:ahLst/>
                <a:cxnLst/>
                <a:rect l="l" t="t" r="r" b="b"/>
                <a:pathLst>
                  <a:path w="433642" h="139791">
                    <a:moveTo>
                      <a:pt x="0" y="139791"/>
                    </a:moveTo>
                    <a:lnTo>
                      <a:pt x="0" y="34647"/>
                    </a:lnTo>
                    <a:cubicBezTo>
                      <a:pt x="0" y="15512"/>
                      <a:pt x="15512" y="0"/>
                      <a:pt x="34647" y="0"/>
                    </a:cubicBezTo>
                    <a:lnTo>
                      <a:pt x="398994" y="0"/>
                    </a:lnTo>
                    <a:cubicBezTo>
                      <a:pt x="408183" y="0"/>
                      <a:pt x="416996" y="3650"/>
                      <a:pt x="423494" y="10148"/>
                    </a:cubicBezTo>
                    <a:cubicBezTo>
                      <a:pt x="429991" y="16645"/>
                      <a:pt x="433642" y="25458"/>
                      <a:pt x="433642" y="34647"/>
                    </a:cubicBezTo>
                    <a:lnTo>
                      <a:pt x="433642" y="139791"/>
                    </a:ln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74" name="Freeform 74"/>
              <p:cNvSpPr/>
              <p:nvPr/>
            </p:nvSpPr>
            <p:spPr>
              <a:xfrm>
                <a:off x="4330893" y="6008912"/>
                <a:ext cx="433641" cy="124382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124382">
                    <a:moveTo>
                      <a:pt x="0" y="124382"/>
                    </a:moveTo>
                    <a:lnTo>
                      <a:pt x="0" y="34647"/>
                    </a:lnTo>
                    <a:cubicBezTo>
                      <a:pt x="0" y="25458"/>
                      <a:pt x="3650" y="16646"/>
                      <a:pt x="10147" y="10148"/>
                    </a:cubicBezTo>
                    <a:cubicBezTo>
                      <a:pt x="16645" y="3650"/>
                      <a:pt x="25458" y="0"/>
                      <a:pt x="34647" y="0"/>
                    </a:cubicBezTo>
                    <a:lnTo>
                      <a:pt x="398994" y="0"/>
                    </a:lnTo>
                    <a:cubicBezTo>
                      <a:pt x="408183" y="0"/>
                      <a:pt x="416995" y="3650"/>
                      <a:pt x="423493" y="10148"/>
                    </a:cubicBezTo>
                    <a:cubicBezTo>
                      <a:pt x="429991" y="16646"/>
                      <a:pt x="433641" y="25458"/>
                      <a:pt x="433641" y="34647"/>
                    </a:cubicBezTo>
                    <a:lnTo>
                      <a:pt x="433641" y="124382"/>
                    </a:ln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75" name="Freeform 75"/>
              <p:cNvSpPr/>
              <p:nvPr/>
            </p:nvSpPr>
            <p:spPr>
              <a:xfrm>
                <a:off x="4763982" y="6039813"/>
                <a:ext cx="433642" cy="93481"/>
              </a:xfrm>
              <a:custGeom>
                <a:avLst/>
                <a:gdLst/>
                <a:ahLst/>
                <a:cxnLst/>
                <a:rect l="l" t="t" r="r" b="b"/>
                <a:pathLst>
                  <a:path w="433642" h="93481">
                    <a:moveTo>
                      <a:pt x="0" y="93481"/>
                    </a:moveTo>
                    <a:lnTo>
                      <a:pt x="0" y="34647"/>
                    </a:lnTo>
                    <a:cubicBezTo>
                      <a:pt x="0" y="15512"/>
                      <a:pt x="15512" y="0"/>
                      <a:pt x="34647" y="0"/>
                    </a:cubicBezTo>
                    <a:lnTo>
                      <a:pt x="398994" y="0"/>
                    </a:lnTo>
                    <a:cubicBezTo>
                      <a:pt x="408183" y="0"/>
                      <a:pt x="416996" y="3650"/>
                      <a:pt x="423493" y="10148"/>
                    </a:cubicBezTo>
                    <a:cubicBezTo>
                      <a:pt x="429991" y="16645"/>
                      <a:pt x="433641" y="25458"/>
                      <a:pt x="433641" y="34647"/>
                    </a:cubicBezTo>
                    <a:lnTo>
                      <a:pt x="433641" y="93481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76" name="Freeform 76"/>
              <p:cNvSpPr/>
              <p:nvPr/>
            </p:nvSpPr>
            <p:spPr>
              <a:xfrm>
                <a:off x="5197071" y="6040100"/>
                <a:ext cx="433641" cy="93194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93194">
                    <a:moveTo>
                      <a:pt x="0" y="93194"/>
                    </a:moveTo>
                    <a:lnTo>
                      <a:pt x="0" y="34647"/>
                    </a:lnTo>
                    <a:cubicBezTo>
                      <a:pt x="0" y="25458"/>
                      <a:pt x="3650" y="16645"/>
                      <a:pt x="10148" y="10148"/>
                    </a:cubicBezTo>
                    <a:cubicBezTo>
                      <a:pt x="16646" y="3650"/>
                      <a:pt x="25458" y="0"/>
                      <a:pt x="34647" y="0"/>
                    </a:cubicBezTo>
                    <a:lnTo>
                      <a:pt x="398994" y="0"/>
                    </a:lnTo>
                    <a:cubicBezTo>
                      <a:pt x="408183" y="0"/>
                      <a:pt x="416996" y="3650"/>
                      <a:pt x="423494" y="10148"/>
                    </a:cubicBezTo>
                    <a:cubicBezTo>
                      <a:pt x="429991" y="16645"/>
                      <a:pt x="433642" y="25458"/>
                      <a:pt x="433642" y="34647"/>
                    </a:cubicBezTo>
                    <a:lnTo>
                      <a:pt x="433642" y="93194"/>
                    </a:ln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77" name="Freeform 77"/>
              <p:cNvSpPr/>
              <p:nvPr/>
            </p:nvSpPr>
            <p:spPr>
              <a:xfrm>
                <a:off x="5630160" y="6048173"/>
                <a:ext cx="433641" cy="85121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85121">
                    <a:moveTo>
                      <a:pt x="0" y="85121"/>
                    </a:moveTo>
                    <a:lnTo>
                      <a:pt x="0" y="34648"/>
                    </a:lnTo>
                    <a:cubicBezTo>
                      <a:pt x="0" y="25459"/>
                      <a:pt x="3650" y="16646"/>
                      <a:pt x="10148" y="10148"/>
                    </a:cubicBezTo>
                    <a:cubicBezTo>
                      <a:pt x="16646" y="3651"/>
                      <a:pt x="25458" y="0"/>
                      <a:pt x="34647" y="0"/>
                    </a:cubicBezTo>
                    <a:lnTo>
                      <a:pt x="398994" y="0"/>
                    </a:lnTo>
                    <a:cubicBezTo>
                      <a:pt x="408183" y="0"/>
                      <a:pt x="416996" y="3651"/>
                      <a:pt x="423494" y="10148"/>
                    </a:cubicBezTo>
                    <a:cubicBezTo>
                      <a:pt x="429991" y="16646"/>
                      <a:pt x="433642" y="25459"/>
                      <a:pt x="433642" y="34648"/>
                    </a:cubicBezTo>
                    <a:lnTo>
                      <a:pt x="433642" y="85121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6063250" y="6096205"/>
                <a:ext cx="433641" cy="37089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37089">
                    <a:moveTo>
                      <a:pt x="0" y="37089"/>
                    </a:moveTo>
                    <a:lnTo>
                      <a:pt x="0" y="34647"/>
                    </a:lnTo>
                    <a:cubicBezTo>
                      <a:pt x="0" y="15512"/>
                      <a:pt x="15512" y="0"/>
                      <a:pt x="34647" y="0"/>
                    </a:cubicBezTo>
                    <a:lnTo>
                      <a:pt x="398994" y="0"/>
                    </a:lnTo>
                    <a:cubicBezTo>
                      <a:pt x="418129" y="0"/>
                      <a:pt x="433641" y="15512"/>
                      <a:pt x="433641" y="34647"/>
                    </a:cubicBezTo>
                    <a:lnTo>
                      <a:pt x="433641" y="37089"/>
                    </a:ln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6496339" y="6115712"/>
                <a:ext cx="433641" cy="17581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17581">
                    <a:moveTo>
                      <a:pt x="0" y="17582"/>
                    </a:moveTo>
                    <a:lnTo>
                      <a:pt x="0" y="17582"/>
                    </a:lnTo>
                    <a:cubicBezTo>
                      <a:pt x="0" y="11399"/>
                      <a:pt x="1654" y="5328"/>
                      <a:pt x="4792" y="0"/>
                    </a:cubicBezTo>
                    <a:lnTo>
                      <a:pt x="428849" y="0"/>
                    </a:lnTo>
                    <a:cubicBezTo>
                      <a:pt x="431987" y="5328"/>
                      <a:pt x="433641" y="11399"/>
                      <a:pt x="433641" y="17582"/>
                    </a:cubicBezTo>
                    <a:lnTo>
                      <a:pt x="433641" y="17582"/>
                    </a:ln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6929428" y="6120425"/>
                <a:ext cx="433641" cy="12869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12869">
                    <a:moveTo>
                      <a:pt x="0" y="12869"/>
                    </a:moveTo>
                    <a:lnTo>
                      <a:pt x="0" y="12869"/>
                    </a:lnTo>
                    <a:cubicBezTo>
                      <a:pt x="0" y="8461"/>
                      <a:pt x="841" y="4093"/>
                      <a:pt x="2478" y="0"/>
                    </a:cubicBezTo>
                    <a:lnTo>
                      <a:pt x="431163" y="0"/>
                    </a:lnTo>
                    <a:cubicBezTo>
                      <a:pt x="432800" y="4093"/>
                      <a:pt x="433641" y="8461"/>
                      <a:pt x="433641" y="12869"/>
                    </a:cubicBezTo>
                    <a:lnTo>
                      <a:pt x="433641" y="12869"/>
                    </a:lnTo>
                    <a:close/>
                  </a:path>
                </a:pathLst>
              </a:custGeom>
              <a:solidFill>
                <a:srgbClr val="0F3960"/>
              </a:solidFill>
            </p:spPr>
          </p:sp>
          <p:sp>
            <p:nvSpPr>
              <p:cNvPr id="81" name="Freeform 81"/>
              <p:cNvSpPr/>
              <p:nvPr/>
            </p:nvSpPr>
            <p:spPr>
              <a:xfrm>
                <a:off x="7362517" y="6122884"/>
                <a:ext cx="433642" cy="10409"/>
              </a:xfrm>
              <a:custGeom>
                <a:avLst/>
                <a:gdLst/>
                <a:ahLst/>
                <a:cxnLst/>
                <a:rect l="l" t="t" r="r" b="b"/>
                <a:pathLst>
                  <a:path w="433642" h="10409">
                    <a:moveTo>
                      <a:pt x="0" y="10410"/>
                    </a:moveTo>
                    <a:lnTo>
                      <a:pt x="0" y="10410"/>
                    </a:lnTo>
                    <a:cubicBezTo>
                      <a:pt x="0" y="6879"/>
                      <a:pt x="540" y="3368"/>
                      <a:pt x="1601" y="0"/>
                    </a:cubicBezTo>
                    <a:lnTo>
                      <a:pt x="432041" y="0"/>
                    </a:lnTo>
                    <a:cubicBezTo>
                      <a:pt x="433103" y="3368"/>
                      <a:pt x="433642" y="6879"/>
                      <a:pt x="433642" y="10410"/>
                    </a:cubicBezTo>
                    <a:lnTo>
                      <a:pt x="433642" y="10410"/>
                    </a:lnTo>
                    <a:close/>
                  </a:path>
                </a:pathLst>
              </a:custGeom>
              <a:solidFill>
                <a:srgbClr val="545684"/>
              </a:solidFill>
            </p:spPr>
          </p:sp>
          <p:sp>
            <p:nvSpPr>
              <p:cNvPr id="82" name="Freeform 82"/>
              <p:cNvSpPr/>
              <p:nvPr/>
            </p:nvSpPr>
            <p:spPr>
              <a:xfrm>
                <a:off x="7795606" y="6125958"/>
                <a:ext cx="433642" cy="7336"/>
              </a:xfrm>
              <a:custGeom>
                <a:avLst/>
                <a:gdLst/>
                <a:ahLst/>
                <a:cxnLst/>
                <a:rect l="l" t="t" r="r" b="b"/>
                <a:pathLst>
                  <a:path w="433642" h="7336">
                    <a:moveTo>
                      <a:pt x="0" y="7336"/>
                    </a:moveTo>
                    <a:lnTo>
                      <a:pt x="0" y="7336"/>
                    </a:lnTo>
                    <a:cubicBezTo>
                      <a:pt x="0" y="4869"/>
                      <a:pt x="264" y="2410"/>
                      <a:pt x="786" y="0"/>
                    </a:cubicBezTo>
                    <a:lnTo>
                      <a:pt x="432857" y="0"/>
                    </a:lnTo>
                    <a:cubicBezTo>
                      <a:pt x="433379" y="2410"/>
                      <a:pt x="433642" y="4870"/>
                      <a:pt x="433642" y="7336"/>
                    </a:cubicBezTo>
                    <a:lnTo>
                      <a:pt x="433642" y="7336"/>
                    </a:lnTo>
                    <a:close/>
                  </a:path>
                </a:pathLst>
              </a:custGeom>
              <a:solidFill>
                <a:srgbClr val="8F74A3"/>
              </a:solidFill>
            </p:spPr>
          </p:sp>
          <p:sp>
            <p:nvSpPr>
              <p:cNvPr id="83" name="Freeform 83"/>
              <p:cNvSpPr/>
              <p:nvPr/>
            </p:nvSpPr>
            <p:spPr>
              <a:xfrm>
                <a:off x="8228696" y="6127392"/>
                <a:ext cx="433641" cy="5902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5902">
                    <a:moveTo>
                      <a:pt x="0" y="5902"/>
                    </a:moveTo>
                    <a:lnTo>
                      <a:pt x="0" y="5902"/>
                    </a:lnTo>
                    <a:cubicBezTo>
                      <a:pt x="0" y="3924"/>
                      <a:pt x="169" y="1949"/>
                      <a:pt x="506" y="0"/>
                    </a:cubicBezTo>
                    <a:lnTo>
                      <a:pt x="433135" y="0"/>
                    </a:lnTo>
                    <a:cubicBezTo>
                      <a:pt x="433472" y="1949"/>
                      <a:pt x="433641" y="3924"/>
                      <a:pt x="433641" y="5902"/>
                    </a:cubicBezTo>
                    <a:lnTo>
                      <a:pt x="433641" y="5902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84" name="Freeform 84"/>
              <p:cNvSpPr/>
              <p:nvPr/>
            </p:nvSpPr>
            <p:spPr>
              <a:xfrm>
                <a:off x="8661785" y="6131777"/>
                <a:ext cx="433641" cy="1517"/>
              </a:xfrm>
              <a:custGeom>
                <a:avLst/>
                <a:gdLst/>
                <a:ahLst/>
                <a:cxnLst/>
                <a:rect l="l" t="t" r="r" b="b"/>
                <a:pathLst>
                  <a:path w="433641" h="1517">
                    <a:moveTo>
                      <a:pt x="0" y="1517"/>
                    </a:moveTo>
                    <a:lnTo>
                      <a:pt x="0" y="1517"/>
                    </a:lnTo>
                    <a:cubicBezTo>
                      <a:pt x="0" y="1011"/>
                      <a:pt x="11" y="506"/>
                      <a:pt x="34" y="0"/>
                    </a:cubicBezTo>
                    <a:lnTo>
                      <a:pt x="433609" y="0"/>
                    </a:lnTo>
                    <a:cubicBezTo>
                      <a:pt x="433630" y="506"/>
                      <a:pt x="433641" y="1011"/>
                      <a:pt x="433641" y="1517"/>
                    </a:cubicBezTo>
                    <a:lnTo>
                      <a:pt x="433641" y="1517"/>
                    </a:lnTo>
                    <a:close/>
                  </a:path>
                </a:pathLst>
              </a:custGeom>
              <a:solidFill>
                <a:srgbClr val="FFBBD4"/>
              </a:solidFill>
            </p:spPr>
          </p:sp>
          <p:sp>
            <p:nvSpPr>
              <p:cNvPr id="85" name="Freeform 85"/>
              <p:cNvSpPr/>
              <p:nvPr/>
            </p:nvSpPr>
            <p:spPr>
              <a:xfrm>
                <a:off x="9094874" y="6132392"/>
                <a:ext cx="433642" cy="901"/>
              </a:xfrm>
              <a:custGeom>
                <a:avLst/>
                <a:gdLst/>
                <a:ahLst/>
                <a:cxnLst/>
                <a:rect l="l" t="t" r="r" b="b"/>
                <a:pathLst>
                  <a:path w="433642" h="901">
                    <a:moveTo>
                      <a:pt x="0" y="902"/>
                    </a:moveTo>
                    <a:lnTo>
                      <a:pt x="0" y="902"/>
                    </a:lnTo>
                    <a:cubicBezTo>
                      <a:pt x="0" y="601"/>
                      <a:pt x="4" y="301"/>
                      <a:pt x="12" y="0"/>
                    </a:cubicBezTo>
                    <a:lnTo>
                      <a:pt x="433630" y="0"/>
                    </a:lnTo>
                    <a:cubicBezTo>
                      <a:pt x="433638" y="301"/>
                      <a:pt x="433642" y="601"/>
                      <a:pt x="433642" y="902"/>
                    </a:cubicBezTo>
                    <a:lnTo>
                      <a:pt x="433642" y="902"/>
                    </a:lnTo>
                    <a:close/>
                  </a:path>
                </a:pathLst>
              </a:custGeom>
              <a:solidFill>
                <a:srgbClr val="C995BD"/>
              </a:solidFill>
            </p:spPr>
          </p:sp>
          <p:sp>
            <p:nvSpPr>
              <p:cNvPr id="86" name="Freeform 86"/>
              <p:cNvSpPr/>
              <p:nvPr/>
            </p:nvSpPr>
            <p:spPr>
              <a:xfrm>
                <a:off x="9527963" y="6132925"/>
                <a:ext cx="433642" cy="369"/>
              </a:xfrm>
              <a:custGeom>
                <a:avLst/>
                <a:gdLst/>
                <a:ahLst/>
                <a:cxnLst/>
                <a:rect l="l" t="t" r="r" b="b"/>
                <a:pathLst>
                  <a:path w="433642" h="369">
                    <a:moveTo>
                      <a:pt x="0" y="369"/>
                    </a:moveTo>
                    <a:lnTo>
                      <a:pt x="0" y="369"/>
                    </a:lnTo>
                    <a:cubicBezTo>
                      <a:pt x="0" y="246"/>
                      <a:pt x="1" y="123"/>
                      <a:pt x="3" y="0"/>
                    </a:cubicBezTo>
                    <a:lnTo>
                      <a:pt x="433640" y="0"/>
                    </a:lnTo>
                    <a:cubicBezTo>
                      <a:pt x="433641" y="123"/>
                      <a:pt x="433642" y="246"/>
                      <a:pt x="433642" y="369"/>
                    </a:cubicBezTo>
                    <a:lnTo>
                      <a:pt x="433642" y="369"/>
                    </a:lnTo>
                    <a:close/>
                  </a:path>
                </a:pathLst>
              </a:custGeom>
              <a:solidFill>
                <a:srgbClr val="8F74A3"/>
              </a:solidFill>
            </p:spPr>
          </p:sp>
        </p:grpSp>
      </p:grpSp>
      <p:sp>
        <p:nvSpPr>
          <p:cNvPr id="87" name="TextBox 87"/>
          <p:cNvSpPr txBox="1"/>
          <p:nvPr/>
        </p:nvSpPr>
        <p:spPr>
          <a:xfrm>
            <a:off x="107100" y="9981628"/>
            <a:ext cx="8080091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 Classic"/>
              </a:rPr>
              <a:t>https://www.kaggle.com/code/rbarman/iwildcam-2019-inat-idaho-resized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143958">
            <a:off x="-3343275" y="4379009"/>
            <a:ext cx="10444938" cy="113587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1039632" y="1028700"/>
            <a:ext cx="16848517" cy="16696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934015" y="232953"/>
            <a:ext cx="2076828" cy="27326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53115" y="2855221"/>
            <a:ext cx="4940547" cy="37054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551939" y="3655984"/>
            <a:ext cx="4940547" cy="370541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003462" y="4707926"/>
            <a:ext cx="4940547" cy="370541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772970" y="8518112"/>
            <a:ext cx="1023787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Used CLAHE (Contrast Limited Adaptive Histogram Equalization) &amp; SimpleWB (White Balance) methods to improve the ability of object identification.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63831" y="1380619"/>
            <a:ext cx="11765338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9"/>
              </a:lnSpc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IN-DEPTH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701" y="2917997"/>
            <a:ext cx="5498464" cy="522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5"/>
              </a:lnSpc>
            </a:pPr>
            <a:r>
              <a:rPr lang="en-US" sz="2969">
                <a:solidFill>
                  <a:srgbClr val="000000"/>
                </a:solidFill>
                <a:latin typeface="Montserrat Classic Bold"/>
              </a:rPr>
              <a:t>Data Challenges:</a:t>
            </a:r>
          </a:p>
          <a:p>
            <a:pPr marL="641012" lvl="1" indent="-320506">
              <a:lnSpc>
                <a:spcPts val="5195"/>
              </a:lnSpc>
              <a:buFont typeface="Arial"/>
              <a:buChar char="•"/>
            </a:pPr>
            <a:r>
              <a:rPr lang="en-US" sz="2969">
                <a:solidFill>
                  <a:srgbClr val="000000"/>
                </a:solidFill>
                <a:latin typeface="Montserrat Classic"/>
              </a:rPr>
              <a:t>Illumination</a:t>
            </a:r>
          </a:p>
          <a:p>
            <a:pPr marL="641012" lvl="1" indent="-320506">
              <a:lnSpc>
                <a:spcPts val="5195"/>
              </a:lnSpc>
              <a:buFont typeface="Arial"/>
              <a:buChar char="•"/>
            </a:pPr>
            <a:r>
              <a:rPr lang="en-US" sz="2969">
                <a:solidFill>
                  <a:srgbClr val="000000"/>
                </a:solidFill>
                <a:latin typeface="Montserrat Classic"/>
              </a:rPr>
              <a:t>Motion Blur</a:t>
            </a:r>
          </a:p>
          <a:p>
            <a:pPr marL="641012" lvl="1" indent="-320506">
              <a:lnSpc>
                <a:spcPts val="5195"/>
              </a:lnSpc>
              <a:buFont typeface="Arial"/>
              <a:buChar char="•"/>
            </a:pPr>
            <a:r>
              <a:rPr lang="en-US" sz="2969">
                <a:solidFill>
                  <a:srgbClr val="000000"/>
                </a:solidFill>
                <a:latin typeface="Montserrat Classic"/>
              </a:rPr>
              <a:t>Small Region of Interest</a:t>
            </a:r>
          </a:p>
          <a:p>
            <a:pPr marL="641012" lvl="1" indent="-320506">
              <a:lnSpc>
                <a:spcPts val="5195"/>
              </a:lnSpc>
              <a:buFont typeface="Arial"/>
              <a:buChar char="•"/>
            </a:pPr>
            <a:r>
              <a:rPr lang="en-US" sz="2969">
                <a:solidFill>
                  <a:srgbClr val="000000"/>
                </a:solidFill>
                <a:latin typeface="Montserrat Classic"/>
              </a:rPr>
              <a:t>Occlusion</a:t>
            </a:r>
          </a:p>
          <a:p>
            <a:pPr marL="641012" lvl="1" indent="-320506">
              <a:lnSpc>
                <a:spcPts val="5195"/>
              </a:lnSpc>
              <a:buFont typeface="Arial"/>
              <a:buChar char="•"/>
            </a:pPr>
            <a:r>
              <a:rPr lang="en-US" sz="2969">
                <a:solidFill>
                  <a:srgbClr val="000000"/>
                </a:solidFill>
                <a:latin typeface="Montserrat Classic"/>
              </a:rPr>
              <a:t>Perspective</a:t>
            </a:r>
          </a:p>
          <a:p>
            <a:pPr marL="641012" lvl="1" indent="-320506">
              <a:lnSpc>
                <a:spcPts val="5195"/>
              </a:lnSpc>
              <a:buFont typeface="Arial"/>
              <a:buChar char="•"/>
            </a:pPr>
            <a:r>
              <a:rPr lang="en-US" sz="2969">
                <a:solidFill>
                  <a:srgbClr val="000000"/>
                </a:solidFill>
                <a:latin typeface="Montserrat Classic"/>
              </a:rPr>
              <a:t>Weather Conditions</a:t>
            </a:r>
          </a:p>
          <a:p>
            <a:pPr marL="641012" lvl="1" indent="-320506">
              <a:lnSpc>
                <a:spcPts val="5195"/>
              </a:lnSpc>
              <a:buFont typeface="Arial"/>
              <a:buChar char="•"/>
            </a:pPr>
            <a:r>
              <a:rPr lang="en-US" sz="2969">
                <a:solidFill>
                  <a:srgbClr val="000000"/>
                </a:solidFill>
                <a:latin typeface="Montserrat Classic"/>
              </a:rPr>
              <a:t>Camera Malfunctions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90897" y="9957752"/>
            <a:ext cx="10453680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Montserrat Classic"/>
              </a:rPr>
              <a:t>https://www.kaggle.com/code/seriousran/image-pre-processing-for-wild-images/notebook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1039632" y="1028700"/>
            <a:ext cx="16848517" cy="16696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617" y="3403338"/>
            <a:ext cx="3854698" cy="28119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48091" y="3393780"/>
            <a:ext cx="3854698" cy="281197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10762608">
            <a:off x="4269289" y="4785495"/>
            <a:ext cx="878828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934015" y="232953"/>
            <a:ext cx="2076828" cy="27326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 t="1367" b="1367"/>
          <a:stretch>
            <a:fillRect/>
          </a:stretch>
        </p:blipFill>
        <p:spPr>
          <a:xfrm>
            <a:off x="5148091" y="6972931"/>
            <a:ext cx="3854698" cy="281197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t="1367" b="1367"/>
          <a:stretch>
            <a:fillRect/>
          </a:stretch>
        </p:blipFill>
        <p:spPr>
          <a:xfrm>
            <a:off x="414410" y="6991981"/>
            <a:ext cx="3854698" cy="2811972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rot="10725506">
            <a:off x="4269005" y="8369392"/>
            <a:ext cx="879189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 t="757" b="757"/>
          <a:stretch>
            <a:fillRect/>
          </a:stretch>
        </p:blipFill>
        <p:spPr>
          <a:xfrm>
            <a:off x="14302961" y="3389035"/>
            <a:ext cx="3854285" cy="27690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611179" y="3389035"/>
            <a:ext cx="3815482" cy="2783364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rot="10762616">
            <a:off x="13426635" y="4804544"/>
            <a:ext cx="87903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4309306" y="6958665"/>
            <a:ext cx="3841595" cy="280241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611179" y="6972931"/>
            <a:ext cx="3841595" cy="280241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363831" y="1380619"/>
            <a:ext cx="11765338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9"/>
              </a:lnSpc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IMAGE PRE-PROCESSING</a:t>
            </a:r>
          </a:p>
        </p:txBody>
      </p:sp>
      <p:sp>
        <p:nvSpPr>
          <p:cNvPr id="16" name="AutoShape 16"/>
          <p:cNvSpPr/>
          <p:nvPr/>
        </p:nvSpPr>
        <p:spPr>
          <a:xfrm rot="10762616">
            <a:off x="13423745" y="8421790"/>
            <a:ext cx="87903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25224"/>
            <a:ext cx="1067305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 OBJECT DETECTION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 flipH="1" flipV="1">
            <a:off x="10168747" y="-5197216"/>
            <a:ext cx="12789569" cy="103944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643211">
            <a:off x="-2385201" y="6220695"/>
            <a:ext cx="9797381" cy="97973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968811"/>
            <a:ext cx="16552255" cy="135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1"/>
              </a:lnSpc>
            </a:pPr>
            <a:r>
              <a:rPr lang="en-US" sz="2622">
                <a:solidFill>
                  <a:srgbClr val="000000"/>
                </a:solidFill>
                <a:latin typeface="Montserrat Classic"/>
              </a:rPr>
              <a:t>Since the train set is very unbalanced and contains a high percentage of empty images we used a pre-trained object detector to separate between empty and non-empty images.</a:t>
            </a:r>
          </a:p>
          <a:p>
            <a:pPr>
              <a:lnSpc>
                <a:spcPts val="3671"/>
              </a:lnSpc>
            </a:pPr>
            <a:r>
              <a:rPr lang="en-US" sz="2622">
                <a:solidFill>
                  <a:srgbClr val="000000"/>
                </a:solidFill>
                <a:latin typeface="Montserrat Classic"/>
              </a:rPr>
              <a:t>The goal is to train a model that focuses only on the animal classification task.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29738" y="8397875"/>
            <a:ext cx="965712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Finally, the detector that was chosen is </a:t>
            </a:r>
            <a:r>
              <a:rPr lang="en-US" sz="2499">
                <a:solidFill>
                  <a:srgbClr val="FF3131"/>
                </a:solidFill>
                <a:latin typeface="Montserrat Classic"/>
              </a:rPr>
              <a:t>MobileNet V3</a:t>
            </a:r>
            <a:r>
              <a:rPr lang="en-US" sz="2499">
                <a:solidFill>
                  <a:srgbClr val="000000"/>
                </a:solidFill>
                <a:latin typeface="Montserrat Classic"/>
              </a:rPr>
              <a:t> using a threshold value of 0.3.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29738" y="9715500"/>
            <a:ext cx="1018524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serrat Classic"/>
              </a:rPr>
              <a:t>Note: All the detectors were pre-trained on the Coco2017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36682" y="5086350"/>
            <a:ext cx="8330139" cy="245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Montserrat Classic"/>
              </a:rPr>
              <a:t>We tried the following object detectors:</a:t>
            </a:r>
          </a:p>
          <a:p>
            <a:pPr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Montserrat Classic"/>
              </a:rPr>
              <a:t>    </a:t>
            </a:r>
          </a:p>
          <a:p>
            <a:pPr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Montserrat Classic"/>
              </a:rPr>
              <a:t>    1. YOLOv5 ("You Only Look Once")</a:t>
            </a:r>
          </a:p>
          <a:p>
            <a:pPr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Montserrat Classic"/>
              </a:rPr>
              <a:t>    2. FASTER R-CNN ResNet 50 FPN V2</a:t>
            </a:r>
          </a:p>
          <a:p>
            <a:pPr>
              <a:lnSpc>
                <a:spcPts val="3951"/>
              </a:lnSpc>
            </a:pPr>
            <a:r>
              <a:rPr lang="en-US" sz="2822">
                <a:solidFill>
                  <a:srgbClr val="000000"/>
                </a:solidFill>
                <a:latin typeface="Montserrat Classic"/>
              </a:rPr>
              <a:t>    3. FASTER R-CNN MobileNet V3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 flipH="1" flipV="1">
            <a:off x="10168747" y="-5197216"/>
            <a:ext cx="12789569" cy="103944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999807" y="548282"/>
            <a:ext cx="6288193" cy="45952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619407" y="2589008"/>
            <a:ext cx="6690337" cy="51089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22300" y="4885160"/>
            <a:ext cx="6974169" cy="510898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140599" y="5143500"/>
            <a:ext cx="5737471" cy="510898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325224"/>
            <a:ext cx="10673052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MobileNET V3 in Action: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913</Words>
  <Application>Microsoft Macintosh PowerPoint</Application>
  <PresentationFormat>Custom</PresentationFormat>
  <Paragraphs>370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Montserrat Classic</vt:lpstr>
      <vt:lpstr>Montserrat Classic Bold</vt:lpstr>
      <vt:lpstr>Arial</vt:lpstr>
      <vt:lpstr>Suez One</vt:lpstr>
      <vt:lpstr>Fira Sans Medium</vt:lpstr>
      <vt:lpstr>Calibri</vt:lpstr>
      <vt:lpstr>Fira Sans Bold</vt:lpstr>
      <vt:lpstr>Fira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iWildCam 2019 Contest</dc:title>
  <cp:lastModifiedBy>סער בן יוחנה</cp:lastModifiedBy>
  <cp:revision>9</cp:revision>
  <dcterms:created xsi:type="dcterms:W3CDTF">2006-08-16T00:00:00Z</dcterms:created>
  <dcterms:modified xsi:type="dcterms:W3CDTF">2023-08-20T07:32:01Z</dcterms:modified>
  <dc:identifier>DAFbrZenEz4</dc:identifier>
</cp:coreProperties>
</file>